
<file path=[Content_Types].xml><?xml version="1.0" encoding="utf-8"?>
<Types xmlns="http://schemas.openxmlformats.org/package/2006/content-types"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  <p:sldMasterId id="2147483684" r:id="rId5"/>
  </p:sldMasterIdLst>
  <p:notesMasterIdLst>
    <p:notesMasterId r:id="rId24"/>
  </p:notesMasterIdLst>
  <p:sldIdLst>
    <p:sldId id="298" r:id="rId6"/>
    <p:sldId id="292" r:id="rId7"/>
    <p:sldId id="2080108054" r:id="rId8"/>
    <p:sldId id="2080108050" r:id="rId9"/>
    <p:sldId id="3187" r:id="rId10"/>
    <p:sldId id="3167" r:id="rId11"/>
    <p:sldId id="2080108083" r:id="rId12"/>
    <p:sldId id="3017" r:id="rId13"/>
    <p:sldId id="2956" r:id="rId14"/>
    <p:sldId id="2080108085" r:id="rId15"/>
    <p:sldId id="2957" r:id="rId16"/>
    <p:sldId id="2959" r:id="rId17"/>
    <p:sldId id="2958" r:id="rId18"/>
    <p:sldId id="2968" r:id="rId19"/>
    <p:sldId id="2080108086" r:id="rId20"/>
    <p:sldId id="2080108073" r:id="rId21"/>
    <p:sldId id="2080108074" r:id="rId22"/>
    <p:sldId id="299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5811D7C6-CECD-CD4F-A2C8-00AEABF6E435}">
          <p14:sldIdLst>
            <p14:sldId id="298"/>
            <p14:sldId id="292"/>
            <p14:sldId id="2080108054"/>
            <p14:sldId id="2080108050"/>
            <p14:sldId id="3187"/>
            <p14:sldId id="3167"/>
            <p14:sldId id="2080108083"/>
            <p14:sldId id="3017"/>
            <p14:sldId id="2956"/>
            <p14:sldId id="2080108085"/>
            <p14:sldId id="2957"/>
            <p14:sldId id="2959"/>
            <p14:sldId id="2958"/>
            <p14:sldId id="2968"/>
            <p14:sldId id="2080108086"/>
            <p14:sldId id="2080108073"/>
            <p14:sldId id="2080108074"/>
            <p14:sldId id="29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C4A4C5C-C9A0-953D-25FE-8709242E19C4}" name="Francesca Rigamonti" initials="FR" userId="S::francesca.rigamonti@enreach.com::55becb65-3ef4-48ce-8b33-c6eacc398df8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rancesca Rigamonti" initials="FR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9006C"/>
    <a:srgbClr val="3D5655"/>
    <a:srgbClr val="BD574E"/>
    <a:srgbClr val="BE5851"/>
    <a:srgbClr val="FFAD87"/>
    <a:srgbClr val="70A0A9"/>
    <a:srgbClr val="5A7F80"/>
    <a:srgbClr val="FA877F"/>
    <a:srgbClr val="320067"/>
    <a:srgbClr val="3706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01" autoAdjust="0"/>
    <p:restoredTop sz="96357" autoAdjust="0"/>
  </p:normalViewPr>
  <p:slideViewPr>
    <p:cSldViewPr snapToGrid="0">
      <p:cViewPr varScale="1">
        <p:scale>
          <a:sx n="59" d="100"/>
          <a:sy n="59" d="100"/>
        </p:scale>
        <p:origin x="1268" y="7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1116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BDF841-E65B-034D-93CB-9DF755C58CAD}" type="datetimeFigureOut">
              <a:rPr lang="en-US" smtClean="0"/>
              <a:t>5/2/2024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4A39B8-D00F-C848-BF76-A1872A7192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910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A39B8-D00F-C848-BF76-A1872A7192C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569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introduce the two deployment models, platform and the new SaaS </a:t>
            </a:r>
            <a:r>
              <a:rPr lang="en-US" dirty="0" err="1"/>
              <a:t>Ereach</a:t>
            </a:r>
            <a:r>
              <a:rPr lang="en-US" dirty="0"/>
              <a:t> Contact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A39B8-D00F-C848-BF76-A1872A7192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441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E546F9-996A-4DF5-81DD-A3D1705DEFEA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26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4A39B8-D00F-C848-BF76-A1872A7192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4376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/>
              <a:t>Lets see what we can do bringing Voice and WhatsApp together…. Delfect to WhatsApp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4A39B8-D00F-C848-BF76-A1872A7192C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42502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1034c8abfb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41988" y="1219200"/>
            <a:ext cx="5851525" cy="32924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1034c8abfb2_0_0:notes"/>
          <p:cNvSpPr txBox="1">
            <a:spLocks noGrp="1"/>
          </p:cNvSpPr>
          <p:nvPr>
            <p:ph type="body" idx="1"/>
          </p:nvPr>
        </p:nvSpPr>
        <p:spPr>
          <a:xfrm>
            <a:off x="1733550" y="4694238"/>
            <a:ext cx="13868400" cy="38403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 how does this work? Conversation hub that brings all channels together allowing us to bridge between them.</a:t>
            </a:r>
            <a:endParaRPr/>
          </a:p>
        </p:txBody>
      </p:sp>
      <p:sp>
        <p:nvSpPr>
          <p:cNvPr id="98" name="Google Shape;98;g1034c8abfb2_0_0:notes"/>
          <p:cNvSpPr txBox="1">
            <a:spLocks noGrp="1"/>
          </p:cNvSpPr>
          <p:nvPr>
            <p:ph type="sldNum" idx="12"/>
          </p:nvPr>
        </p:nvSpPr>
        <p:spPr>
          <a:xfrm>
            <a:off x="9818688" y="9264650"/>
            <a:ext cx="7512000" cy="4890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17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6CAC-9AC5-1B4A-A85E-6010E61F1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18002-F895-BD44-B08B-DD632D1FE7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86493" y="1280209"/>
            <a:ext cx="5219013" cy="370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130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GT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6CAC-9AC5-1B4A-A85E-6010E61F1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18002-F895-BD44-B08B-DD632D1FE7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48547" y="1229695"/>
            <a:ext cx="4694906" cy="3331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BF1B12-A316-464D-8A35-D0D4FF3015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938300"/>
            <a:ext cx="11160125" cy="1227550"/>
          </a:xfrm>
        </p:spPr>
        <p:txBody>
          <a:bodyPr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046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AAF74B4F-C3CC-3844-95BE-C3CA5D494F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5957" y="1229695"/>
            <a:ext cx="2460086" cy="23287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2BB7BD-FC45-2E4C-9B95-8C2E00886C25}"/>
              </a:ext>
            </a:extLst>
          </p:cNvPr>
          <p:cNvSpPr txBox="1"/>
          <p:nvPr userDrawn="1"/>
        </p:nvSpPr>
        <p:spPr>
          <a:xfrm>
            <a:off x="515938" y="3972893"/>
            <a:ext cx="11160126" cy="149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sz="6000" b="0">
                <a:solidFill>
                  <a:schemeClr val="bg1"/>
                </a:solidFill>
                <a:latin typeface="Impact" panose="020B0806030902050204" pitchFamily="34" charset="0"/>
              </a:rPr>
              <a:t>THANK </a:t>
            </a:r>
            <a:br>
              <a:rPr lang="en-GB" sz="6000" b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en-GB" sz="6000" b="0">
                <a:solidFill>
                  <a:schemeClr val="accent3"/>
                </a:solidFill>
                <a:latin typeface="Impact" panose="020B0806030902050204" pitchFamily="34" charset="0"/>
              </a:rPr>
              <a:t>YOU</a:t>
            </a:r>
            <a:endParaRPr lang="en-US" sz="60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3828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Indigo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784820-6268-374A-B58E-A2D9D154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7906-E2C7-3445-A54A-5D780BE8B856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D941C-D21C-B74D-865E-73923195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6D844-20B2-C248-980F-90EA3973C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50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Indi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557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-Indi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512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7799A-A7DE-1C4B-B449-0647585E2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GB"/>
              <a:t>CLICK TO EDIT MASTER TITLE STYLE</a:t>
            </a:r>
            <a:br>
              <a:rPr lang="en-GB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67695-2BCB-6A4F-A993-EF4A94C63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825625"/>
            <a:ext cx="7632701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27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2pPr>
            <a:lvl3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3pPr>
            <a:lvl4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4pPr>
            <a:lvl5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A8E9A-5941-584F-A63D-72E5F98F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C4195-7D0F-464D-BE13-8425AC1A0D8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C9F2DFC-D7E9-034D-ABA6-8F6AA3F08956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65D36-5194-FD45-B26C-0685E6634B8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34937086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23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432578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05A17-78C8-6D4C-AA8F-D2A669DC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316" y="1825625"/>
            <a:ext cx="5422746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018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5435601" cy="1227550"/>
          </a:xfrm>
        </p:spPr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432578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A927B-3358-0345-9908-CA395D42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3697FE8-6380-F748-B32D-A0F4A870AA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3" y="0"/>
            <a:ext cx="5951537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B6C1F-E5F9-F84B-8B34-6545343BCF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0153248-8AA8-6F42-B3DC-AFA4728F24DB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EC53-7834-DA4A-847B-F63ED27AF4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239539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05A17-78C8-6D4C-AA8F-D2A669DC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32288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7735D3-F2EE-104B-83EE-CFC74EC2492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48637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465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- Sub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9E82-5991-5745-AB25-2EAB25909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A763-9283-E645-89B0-5A8A46C178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808163"/>
            <a:ext cx="5435599" cy="696912"/>
          </a:xfrm>
        </p:spPr>
        <p:txBody>
          <a:bodyPr anchor="t" anchorCtr="0"/>
          <a:lstStyle>
            <a:lvl1pPr marL="0" indent="0">
              <a:buNone/>
              <a:defRPr sz="24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D853B-D54E-054A-BF58-2BFA2817F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9" y="2606039"/>
            <a:ext cx="5435600" cy="3583623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9452E-84B2-C546-884B-7F02FE544B5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462" y="1808163"/>
            <a:ext cx="5435601" cy="696912"/>
          </a:xfrm>
        </p:spPr>
        <p:txBody>
          <a:bodyPr anchor="t" anchorCtr="0"/>
          <a:lstStyle>
            <a:lvl1pPr marL="0" indent="0">
              <a:buNone/>
              <a:defRPr sz="24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01371-0B93-1942-9132-3F6D6A3C5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606039"/>
            <a:ext cx="5435601" cy="3583623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8939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Three Content - Sub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9E82-5991-5745-AB25-2EAB25909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A763-9283-E645-89B0-5A8A46C178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D853B-D54E-054A-BF58-2BFA2817F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9" y="2583181"/>
            <a:ext cx="3527424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9452E-84B2-C546-884B-7F02FE544B5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3228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01371-0B93-1942-9132-3F6D6A3C5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583181"/>
            <a:ext cx="3527425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B7456-EDEF-E34A-92E7-EC019545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0F263DF-BA46-0842-B74C-E6CD3C4026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863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497755C-FE11-744C-B5A2-68FC71A57FC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48638" y="2583181"/>
            <a:ext cx="3527425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B9EE44-BCC2-604E-BB19-0858D495D0E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B256781-323F-2042-9417-389B3C8D2148}" type="datetime1">
              <a:rPr lang="en-US" smtClean="0"/>
              <a:t>5/2/2024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8E76BED-E0C9-B04E-8A1F-74876848D27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721988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93D96D-C022-DB4E-963D-C454A3477C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DB0E2-45C7-9146-9B7E-60F04F497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6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5386A-805C-9F43-A36A-1491FACB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0CE630-6BE9-7646-BC20-7B9E3104A73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206054-1B79-2545-8AB5-33BBC08E4740}" type="datetime1">
              <a:rPr lang="en-US" smtClean="0"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80512-9F22-B24C-B0F1-1737E2EF68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36795762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n Title Slide-Terracotta">
    <p:bg>
      <p:bgPr>
        <a:solidFill>
          <a:srgbClr val="BD5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FFAD87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0F983-56C0-7F4D-9DF1-ABF575A595B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5F8BE24-08AB-D34F-A323-7C0B5A33DAD2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CB399-DA58-284F-842B-A4BE182686F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775274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c Divider-Terracotta">
    <p:bg>
      <p:bgPr>
        <a:solidFill>
          <a:srgbClr val="FA87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rgbClr val="BD574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1CC3B-D49B-FA4A-A6D9-18355AF312A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98AE260-96DB-A143-A53B-5A1E3E698CA5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53A75-7042-4845-AF62-E5A01A30655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39907679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n Title Slide-Forest">
    <p:bg>
      <p:bgPr>
        <a:solidFill>
          <a:srgbClr val="3D5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70A0A9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0F64-39A4-9D4F-92D8-BA0F5DD3A95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261B76AC-614F-5A46-9E2D-4BFFF4A65EEC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F0073-A181-A441-90B3-64CF1EDB4BF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25827686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c Divider-Forest">
    <p:bg>
      <p:bgPr>
        <a:solidFill>
          <a:srgbClr val="5A7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rgbClr val="3D565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B467A-A474-574D-810A-8CF896C0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458365C-9ACD-8F4A-9A97-FE3CA172B777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29006-11E4-774E-BB33-78504F8A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32C6D7-4436-7045-B15C-660A4B68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92288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6CAC-9AC5-1B4A-A85E-6010E61F1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18002-F895-BD44-B08B-DD632D1FE7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486493" y="1280209"/>
            <a:ext cx="5219013" cy="3703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524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Slide GT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6CAC-9AC5-1B4A-A85E-6010E61F1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CB18002-F895-BD44-B08B-DD632D1FE7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3748547" y="1229695"/>
            <a:ext cx="4694906" cy="33318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BF1B12-A316-464D-8A35-D0D4FF3015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938300"/>
            <a:ext cx="11160125" cy="1227550"/>
          </a:xfrm>
        </p:spPr>
        <p:txBody>
          <a:bodyPr/>
          <a:lstStyle>
            <a:lvl1pPr algn="ctr">
              <a:defRPr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9504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C56CAC-9AC5-1B4A-A85E-6010E61F1B8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AF74B4F-C3CC-3844-95BE-C3CA5D494FC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865957" y="1229695"/>
            <a:ext cx="2460086" cy="23287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12BB7BD-FC45-2E4C-9B95-8C2E00886C25}"/>
              </a:ext>
            </a:extLst>
          </p:cNvPr>
          <p:cNvSpPr txBox="1"/>
          <p:nvPr userDrawn="1"/>
        </p:nvSpPr>
        <p:spPr>
          <a:xfrm>
            <a:off x="515938" y="3972893"/>
            <a:ext cx="11160126" cy="14982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5000"/>
              </a:lnSpc>
            </a:pPr>
            <a:r>
              <a:rPr lang="en-GB" sz="6000" b="0">
                <a:solidFill>
                  <a:schemeClr val="bg1"/>
                </a:solidFill>
                <a:latin typeface="Impact" panose="020B0806030902050204" pitchFamily="34" charset="0"/>
              </a:rPr>
              <a:t>THANK </a:t>
            </a:r>
            <a:br>
              <a:rPr lang="en-GB" sz="6000" b="0">
                <a:solidFill>
                  <a:schemeClr val="bg1"/>
                </a:solidFill>
                <a:latin typeface="Impact" panose="020B0806030902050204" pitchFamily="34" charset="0"/>
              </a:rPr>
            </a:br>
            <a:r>
              <a:rPr lang="en-GB" sz="6000" b="0">
                <a:solidFill>
                  <a:schemeClr val="accent3"/>
                </a:solidFill>
                <a:latin typeface="Impact" panose="020B0806030902050204" pitchFamily="34" charset="0"/>
              </a:rPr>
              <a:t>YOU</a:t>
            </a:r>
            <a:endParaRPr lang="en-US" sz="600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18855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Indigo b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784820-6268-374A-B58E-A2D9D1542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77906-E2C7-3445-A54A-5D780BE8B856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6D941C-D21C-B74D-865E-7392319521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D96D844-20B2-C248-980F-90EA3973C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768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-Indig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chemeClr val="accent3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95660AD-1FC3-2A40-8357-9AE11E379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91AF85C1-A96B-6249-A2BA-7A4A0232352C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E1E0B3B-2A9D-CF4D-B4E1-1FA9D7FAB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1D8365-2A46-B346-8A64-314299654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12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vider-Indig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accent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43904-58B8-EC43-990D-EB9B9AE7B729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E8CC641-0EA0-7548-976C-41C2616CA046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C3705F-17FB-AF44-998A-F278806A1F50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24911185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7799A-A7DE-1C4B-B449-0647585E20D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GB"/>
              <a:t>CLICK TO EDIT MASTER TITLE STYLE</a:t>
            </a:r>
            <a:br>
              <a:rPr lang="en-GB"/>
            </a:b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D67695-2BCB-6A4F-A993-EF4A94C637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37" y="1825625"/>
            <a:ext cx="7632701" cy="435133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1pPr>
            <a:lvl2pPr marL="27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2pPr>
            <a:lvl3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3pPr>
            <a:lvl4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4pPr>
            <a:lvl5pPr marL="540000" indent="0">
              <a:lnSpc>
                <a:spcPct val="100000"/>
              </a:lnSpc>
              <a:buNone/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0A8E9A-5941-584F-A63D-72E5F98F24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DDC4195-7D0F-464D-BE13-8425AC1A0D8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C9F2DFC-D7E9-034D-ABA6-8F6AA3F08956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A65D36-5194-FD45-B26C-0685E6634B89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6006859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25">
          <p15:clr>
            <a:srgbClr val="FBAE40"/>
          </p15:clr>
        </p15:guide>
        <p15:guide id="4" pos="7355">
          <p15:clr>
            <a:srgbClr val="FBAE40"/>
          </p15:clr>
        </p15:guide>
        <p15:guide id="5" orient="horz" pos="232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432578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05A17-78C8-6D4C-AA8F-D2A669DC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3316" y="1825625"/>
            <a:ext cx="5422746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A927B-3358-0345-9908-CA395D42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A903E7-F217-D841-932E-35983AF6374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F1150973-3B9B-9E4B-9677-756AC66576EC}" type="datetime1">
              <a:rPr lang="en-US" smtClean="0"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B70A33-7C4C-9145-B8D7-13EC39299AB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289812806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5435601" cy="1227550"/>
          </a:xfrm>
        </p:spPr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5432578" cy="4351338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A927B-3358-0345-9908-CA395D42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3697FE8-6380-F748-B32D-A0F4A870AA8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40463" y="0"/>
            <a:ext cx="5951537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B6C1F-E5F9-F84B-8B34-6545343BCF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0153248-8AA8-6F42-B3DC-AFA4728F24DB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34EC53-7834-DA4A-847B-F63ED27AF46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116158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550FF-951C-B84D-A6CA-86E147DA7C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FF2CFC-20A5-3A4D-A7D3-D49F9ED957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605A17-78C8-6D4C-AA8F-D2A669DC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32288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AA927B-3358-0345-9908-CA395D42E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37735D3-F2EE-104B-83EE-CFC74EC24929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148637" y="1825625"/>
            <a:ext cx="3527425" cy="4351338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089F5B-22EB-8844-9DA7-2875C40984C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BF6415E-0A71-F447-843F-3645540F04E3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6CAB28-07B0-DC4B-99E2-FA7A693FD07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40691942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 - Sub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9E82-5991-5745-AB25-2EAB25909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A763-9283-E645-89B0-5A8A46C178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808163"/>
            <a:ext cx="5435599" cy="696912"/>
          </a:xfrm>
        </p:spPr>
        <p:txBody>
          <a:bodyPr anchor="t" anchorCtr="0"/>
          <a:lstStyle>
            <a:lvl1pPr marL="0" indent="0">
              <a:buNone/>
              <a:defRPr sz="24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D853B-D54E-054A-BF58-2BFA2817F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9" y="2606039"/>
            <a:ext cx="5435600" cy="3583623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9452E-84B2-C546-884B-7F02FE544B5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240462" y="1808163"/>
            <a:ext cx="5435601" cy="696912"/>
          </a:xfrm>
        </p:spPr>
        <p:txBody>
          <a:bodyPr anchor="t" anchorCtr="0"/>
          <a:lstStyle>
            <a:lvl1pPr marL="0" indent="0">
              <a:buNone/>
              <a:defRPr sz="24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01371-0B93-1942-9132-3F6D6A3C5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40462" y="2606039"/>
            <a:ext cx="5435601" cy="3583623"/>
          </a:xfrm>
        </p:spPr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</a:defRPr>
            </a:lvl1pPr>
            <a:lvl2pPr>
              <a:defRPr>
                <a:solidFill>
                  <a:schemeClr val="accent2"/>
                </a:solidFill>
              </a:defRPr>
            </a:lvl2pPr>
            <a:lvl3pPr>
              <a:defRPr>
                <a:solidFill>
                  <a:schemeClr val="accent2"/>
                </a:solidFill>
              </a:defRPr>
            </a:lvl3pPr>
            <a:lvl4pPr>
              <a:defRPr>
                <a:solidFill>
                  <a:schemeClr val="accent2"/>
                </a:solidFill>
              </a:defRPr>
            </a:lvl4pPr>
            <a:lvl5pPr>
              <a:defRPr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B7456-EDEF-E34A-92E7-EC019545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6F2436-5A60-D546-A4D7-CAE2EC0173F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835350D5-D526-EF4F-8758-CDB54F440FA5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4DDD1A9-9A5F-6D42-87FD-85E3A970F4DA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229783984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Three Content - Sub 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F9E82-5991-5745-AB25-2EAB25909AA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5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2A763-9283-E645-89B0-5A8A46C178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593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D853B-D54E-054A-BF58-2BFA2817FD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5939" y="2583181"/>
            <a:ext cx="3527424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89452E-84B2-C546-884B-7F02FE544B5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3228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D01371-0B93-1942-9132-3F6D6A3C5F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332288" y="2583181"/>
            <a:ext cx="3527425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9B7456-EDEF-E34A-92E7-EC019545E7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0F263DF-BA46-0842-B74C-E6CD3C4026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148638" y="1808163"/>
            <a:ext cx="3527425" cy="696912"/>
          </a:xfrm>
        </p:spPr>
        <p:txBody>
          <a:bodyPr anchor="t" anchorCtr="0">
            <a:normAutofit/>
          </a:bodyPr>
          <a:lstStyle>
            <a:lvl1pPr marL="0" indent="0">
              <a:buNone/>
              <a:defRPr sz="2200" b="1" i="0">
                <a:solidFill>
                  <a:schemeClr val="accent3"/>
                </a:solidFill>
                <a:latin typeface="Century Gothic" panose="020B0502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7497755C-FE11-744C-B5A2-68FC71A57FC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148638" y="2583181"/>
            <a:ext cx="3527425" cy="3606482"/>
          </a:xfrm>
        </p:spPr>
        <p:txBody>
          <a:bodyPr>
            <a:noAutofit/>
          </a:bodyPr>
          <a:lstStyle>
            <a:lvl1pPr>
              <a:defRPr sz="1400">
                <a:solidFill>
                  <a:schemeClr val="accent2"/>
                </a:solidFill>
              </a:defRPr>
            </a:lvl1pPr>
            <a:lvl2pPr>
              <a:defRPr sz="1400">
                <a:solidFill>
                  <a:schemeClr val="accent2"/>
                </a:solidFill>
              </a:defRPr>
            </a:lvl2pPr>
            <a:lvl3pPr>
              <a:defRPr sz="1400">
                <a:solidFill>
                  <a:schemeClr val="accent2"/>
                </a:solidFill>
              </a:defRPr>
            </a:lvl3pPr>
            <a:lvl4pPr>
              <a:defRPr sz="1400">
                <a:solidFill>
                  <a:schemeClr val="accent2"/>
                </a:solidFill>
              </a:defRPr>
            </a:lvl4pPr>
            <a:lvl5pPr>
              <a:defRPr sz="1400">
                <a:solidFill>
                  <a:schemeClr val="accent2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4B9EE44-BCC2-604E-BB19-0858D495D0E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B256781-323F-2042-9417-389B3C8D2148}" type="datetime1">
              <a:rPr lang="en-US" smtClean="0"/>
              <a:t>5/2/2024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C8E76BED-E0C9-B04E-8A1F-74876848D27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9335422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93D96D-C022-DB4E-963D-C454A3477C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DB0E2-45C7-9146-9B7E-60F04F497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7" y="463138"/>
            <a:ext cx="11160126" cy="12275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5386A-805C-9F43-A36A-1491FACB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0CE630-6BE9-7646-BC20-7B9E3104A73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3206054-1B79-2545-8AB5-33BBC08E4740}" type="datetime1">
              <a:rPr lang="en-US" smtClean="0"/>
              <a:t>5/2/2024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680512-9F22-B24C-B0F1-1737E2EF682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9127869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n Title Slide-Terracotta">
    <p:bg>
      <p:bgPr>
        <a:solidFill>
          <a:srgbClr val="BD57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FFAD87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50F983-56C0-7F4D-9DF1-ABF575A595B2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fld id="{05F8BE24-08AB-D34F-A323-7C0B5A33DAD2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5CB399-DA58-284F-842B-A4BE182686FF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989098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c Divider-Terracotta">
    <p:bg>
      <p:bgPr>
        <a:solidFill>
          <a:srgbClr val="FA87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rgbClr val="BD574E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B1CC3B-D49B-FA4A-A6D9-18355AF312AC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98AE260-96DB-A143-A53B-5A1E3E698CA5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953A75-7042-4845-AF62-E5A01A30655E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2705315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n Title Slide-Forest">
    <p:bg>
      <p:bgPr>
        <a:solidFill>
          <a:srgbClr val="3D56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122363"/>
            <a:ext cx="11160125" cy="2387600"/>
          </a:xfrm>
        </p:spPr>
        <p:txBody>
          <a:bodyPr anchor="b">
            <a:noAutofit/>
          </a:bodyPr>
          <a:lstStyle>
            <a:lvl1pPr algn="l">
              <a:defRPr sz="6000">
                <a:solidFill>
                  <a:srgbClr val="70A0A9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602038"/>
            <a:ext cx="11160125" cy="1655762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D360E-0986-154C-B793-ED250DA0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F00F64-39A4-9D4F-92D8-BA0F5DD3A95F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261B76AC-614F-5A46-9E2D-4BFFF4A65EEC}" type="datetime1">
              <a:rPr lang="en-US" smtClean="0"/>
              <a:t>5/2/2024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0F0073-A181-A441-90B3-64CF1EDB4BF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3693769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ext Sectioc Divider-Forest">
    <p:bg>
      <p:bgPr>
        <a:solidFill>
          <a:srgbClr val="5A7F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508686-BAF2-C74A-94E1-A138C64261D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15937" y="1808163"/>
            <a:ext cx="11160125" cy="1145868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rgbClr val="3D5655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CFC4D7-5471-AE40-9119-B0E2BD759A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937" y="3429000"/>
            <a:ext cx="11160125" cy="1828800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31B467A-A474-574D-810A-8CF896C0A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8458365C-9ACD-8F4A-9A97-FE3CA172B777}" type="datetime1">
              <a:rPr lang="en-US" smtClean="0"/>
              <a:t>5/2/2024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D29006-11E4-774E-BB33-78504F8A9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32C6D7-4436-7045-B15C-660A4B68C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96084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9EBF34-9287-3441-A0E7-D137889AA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B6BF9A-0A60-814B-BCEF-3DAE877B92E0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fld id="{974A8BE3-2422-134E-9D0E-B90D5822EDF4}" type="datetime1">
              <a:rPr lang="en-US" smtClean="0"/>
              <a:t>5/2/2024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47EBCF-56F3-BD47-8241-D4CD819855C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Go to market Netherlands</a:t>
            </a:r>
          </a:p>
        </p:txBody>
      </p:sp>
    </p:spTree>
    <p:extLst>
      <p:ext uri="{BB962C8B-B14F-4D97-AF65-F5344CB8AC3E}">
        <p14:creationId xmlns:p14="http://schemas.microsoft.com/office/powerpoint/2010/main" val="19644075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193D96D-C022-DB4E-963D-C454A3477C3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216406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DDB0E2-45C7-9146-9B7E-60F04F497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463138"/>
            <a:ext cx="11160126" cy="216406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5386A-805C-9F43-A36A-1491FACB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78240" y="6377940"/>
            <a:ext cx="2804160" cy="194765"/>
          </a:xfrm>
        </p:spPr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6801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DEDEEF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17" name="bg object 17"/>
          <p:cNvSpPr/>
          <p:nvPr/>
        </p:nvSpPr>
        <p:spPr>
          <a:xfrm>
            <a:off x="517851" y="6199552"/>
            <a:ext cx="410565" cy="410319"/>
          </a:xfrm>
          <a:custGeom>
            <a:avLst/>
            <a:gdLst/>
            <a:ahLst/>
            <a:cxnLst/>
            <a:rect l="l" t="t" r="r" b="b"/>
            <a:pathLst>
              <a:path w="584200" h="583565">
                <a:moveTo>
                  <a:pt x="263543" y="0"/>
                </a:moveTo>
                <a:lnTo>
                  <a:pt x="219912" y="5065"/>
                </a:lnTo>
                <a:lnTo>
                  <a:pt x="147383" y="30779"/>
                </a:lnTo>
                <a:lnTo>
                  <a:pt x="112857" y="51930"/>
                </a:lnTo>
                <a:lnTo>
                  <a:pt x="74761" y="84356"/>
                </a:lnTo>
                <a:lnTo>
                  <a:pt x="44111" y="121342"/>
                </a:lnTo>
                <a:lnTo>
                  <a:pt x="21223" y="161617"/>
                </a:lnTo>
                <a:lnTo>
                  <a:pt x="6414" y="203911"/>
                </a:lnTo>
                <a:lnTo>
                  <a:pt x="0" y="246952"/>
                </a:lnTo>
                <a:lnTo>
                  <a:pt x="2295" y="289470"/>
                </a:lnTo>
                <a:lnTo>
                  <a:pt x="13618" y="330195"/>
                </a:lnTo>
                <a:lnTo>
                  <a:pt x="34283" y="367855"/>
                </a:lnTo>
                <a:lnTo>
                  <a:pt x="82092" y="414143"/>
                </a:lnTo>
                <a:lnTo>
                  <a:pt x="142626" y="441134"/>
                </a:lnTo>
                <a:lnTo>
                  <a:pt x="153692" y="472686"/>
                </a:lnTo>
                <a:lnTo>
                  <a:pt x="190373" y="527484"/>
                </a:lnTo>
                <a:lnTo>
                  <a:pt x="255638" y="570989"/>
                </a:lnTo>
                <a:lnTo>
                  <a:pt x="298714" y="582215"/>
                </a:lnTo>
                <a:lnTo>
                  <a:pt x="343628" y="583488"/>
                </a:lnTo>
                <a:lnTo>
                  <a:pt x="388875" y="575144"/>
                </a:lnTo>
                <a:lnTo>
                  <a:pt x="432950" y="557515"/>
                </a:lnTo>
                <a:lnTo>
                  <a:pt x="474350" y="530936"/>
                </a:lnTo>
                <a:lnTo>
                  <a:pt x="508894" y="499086"/>
                </a:lnTo>
                <a:lnTo>
                  <a:pt x="537868" y="462030"/>
                </a:lnTo>
                <a:lnTo>
                  <a:pt x="560474" y="420529"/>
                </a:lnTo>
                <a:lnTo>
                  <a:pt x="575915" y="375342"/>
                </a:lnTo>
                <a:lnTo>
                  <a:pt x="583392" y="327228"/>
                </a:lnTo>
                <a:lnTo>
                  <a:pt x="583850" y="320230"/>
                </a:lnTo>
                <a:lnTo>
                  <a:pt x="578135" y="314375"/>
                </a:lnTo>
                <a:lnTo>
                  <a:pt x="571124" y="314375"/>
                </a:lnTo>
                <a:lnTo>
                  <a:pt x="508526" y="314375"/>
                </a:lnTo>
                <a:lnTo>
                  <a:pt x="503294" y="319316"/>
                </a:lnTo>
                <a:lnTo>
                  <a:pt x="502709" y="325704"/>
                </a:lnTo>
                <a:lnTo>
                  <a:pt x="488559" y="384195"/>
                </a:lnTo>
                <a:lnTo>
                  <a:pt x="463785" y="427410"/>
                </a:lnTo>
                <a:lnTo>
                  <a:pt x="436756" y="456811"/>
                </a:lnTo>
                <a:lnTo>
                  <a:pt x="382217" y="492548"/>
                </a:lnTo>
                <a:lnTo>
                  <a:pt x="342406" y="502590"/>
                </a:lnTo>
                <a:lnTo>
                  <a:pt x="300887" y="500589"/>
                </a:lnTo>
                <a:lnTo>
                  <a:pt x="262134" y="483149"/>
                </a:lnTo>
                <a:lnTo>
                  <a:pt x="230625" y="446874"/>
                </a:lnTo>
                <a:lnTo>
                  <a:pt x="258450" y="441860"/>
                </a:lnTo>
                <a:lnTo>
                  <a:pt x="288903" y="432512"/>
                </a:lnTo>
                <a:lnTo>
                  <a:pt x="354907" y="399224"/>
                </a:lnTo>
                <a:lnTo>
                  <a:pt x="389032" y="370273"/>
                </a:lnTo>
                <a:lnTo>
                  <a:pt x="412457" y="335195"/>
                </a:lnTo>
                <a:lnTo>
                  <a:pt x="423864" y="296234"/>
                </a:lnTo>
                <a:lnTo>
                  <a:pt x="421939" y="255636"/>
                </a:lnTo>
                <a:lnTo>
                  <a:pt x="405364" y="215645"/>
                </a:lnTo>
                <a:lnTo>
                  <a:pt x="367826" y="176221"/>
                </a:lnTo>
                <a:lnTo>
                  <a:pt x="323709" y="158887"/>
                </a:lnTo>
                <a:lnTo>
                  <a:pt x="278033" y="158668"/>
                </a:lnTo>
                <a:lnTo>
                  <a:pt x="235815" y="170589"/>
                </a:lnTo>
                <a:lnTo>
                  <a:pt x="202075" y="189674"/>
                </a:lnTo>
                <a:lnTo>
                  <a:pt x="179073" y="210582"/>
                </a:lnTo>
                <a:lnTo>
                  <a:pt x="164502" y="232895"/>
                </a:lnTo>
                <a:lnTo>
                  <a:pt x="161781" y="255089"/>
                </a:lnTo>
                <a:lnTo>
                  <a:pt x="174325" y="275640"/>
                </a:lnTo>
                <a:lnTo>
                  <a:pt x="202289" y="285597"/>
                </a:lnTo>
                <a:lnTo>
                  <a:pt x="231577" y="275636"/>
                </a:lnTo>
                <a:lnTo>
                  <a:pt x="259865" y="257704"/>
                </a:lnTo>
                <a:lnTo>
                  <a:pt x="284828" y="243751"/>
                </a:lnTo>
                <a:lnTo>
                  <a:pt x="325653" y="247078"/>
                </a:lnTo>
                <a:lnTo>
                  <a:pt x="343145" y="289639"/>
                </a:lnTo>
                <a:lnTo>
                  <a:pt x="336249" y="306826"/>
                </a:lnTo>
                <a:lnTo>
                  <a:pt x="296561" y="340669"/>
                </a:lnTo>
                <a:lnTo>
                  <a:pt x="221669" y="366961"/>
                </a:lnTo>
                <a:lnTo>
                  <a:pt x="178832" y="367357"/>
                </a:lnTo>
                <a:lnTo>
                  <a:pt x="137105" y="353448"/>
                </a:lnTo>
                <a:lnTo>
                  <a:pt x="100018" y="320878"/>
                </a:lnTo>
                <a:lnTo>
                  <a:pt x="82787" y="284139"/>
                </a:lnTo>
                <a:lnTo>
                  <a:pt x="80839" y="241429"/>
                </a:lnTo>
                <a:lnTo>
                  <a:pt x="93449" y="196756"/>
                </a:lnTo>
                <a:lnTo>
                  <a:pt x="119887" y="154131"/>
                </a:lnTo>
                <a:lnTo>
                  <a:pt x="159428" y="117563"/>
                </a:lnTo>
                <a:lnTo>
                  <a:pt x="208179" y="91841"/>
                </a:lnTo>
                <a:lnTo>
                  <a:pt x="258044" y="80835"/>
                </a:lnTo>
                <a:lnTo>
                  <a:pt x="264445" y="80378"/>
                </a:lnTo>
                <a:lnTo>
                  <a:pt x="269398" y="75031"/>
                </a:lnTo>
                <a:lnTo>
                  <a:pt x="269398" y="5638"/>
                </a:lnTo>
                <a:lnTo>
                  <a:pt x="263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sz="1265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6" b="0" i="0">
                <a:solidFill>
                  <a:srgbClr val="3900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9552" y="2357437"/>
            <a:ext cx="4401526" cy="21634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6" b="0" i="0">
                <a:solidFill>
                  <a:srgbClr val="3900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5901634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2_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406" b="0" i="0">
                <a:solidFill>
                  <a:srgbClr val="39006C"/>
                </a:solidFill>
                <a:latin typeface="Century Gothic"/>
                <a:cs typeface="Century Gothic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9974890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in dark" type="obj">
  <p:cSld name="plain dar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8009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5972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DB0E2-45C7-9146-9B7E-60F04F497A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aax Regular" panose="02000000000000000000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75386A-805C-9F43-A36A-1491FACBE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5083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in light">
  <p:cSld name="plain ligh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Google Shape;38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0"/>
            <a:ext cx="12180095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1891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slideLayout" Target="../slideLayouts/slideLayout41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ED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0255E8-3461-1D48-BEB2-4DFD3A58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463138"/>
            <a:ext cx="11160125" cy="12275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9760E-41F2-6443-8344-393C5A0D7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825625"/>
            <a:ext cx="1116012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95AC0-25C6-4741-9F05-D80B59945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300" y="6177600"/>
            <a:ext cx="360000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B9D13-BC66-154E-926C-D6922CC42CA8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515938" y="6176963"/>
            <a:ext cx="360000" cy="360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C92E6-194F-B949-88D8-D275DEB89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9136" y="6176963"/>
            <a:ext cx="3059464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Go to market Netherlands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3CCBAE8-9F86-9E44-868C-7DF60CB3E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48638" y="6177600"/>
            <a:ext cx="27432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703070F-651D-2E42-945A-20B6DFCA3F9F}" type="datetime1">
              <a:rPr lang="en-US" smtClean="0"/>
              <a:t>5/2/2024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016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4" r:id="rId2"/>
    <p:sldLayoutId id="2147483671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72" r:id="rId9"/>
    <p:sldLayoutId id="2147483666" r:id="rId10"/>
    <p:sldLayoutId id="2147483667" r:id="rId11"/>
    <p:sldLayoutId id="2147483668" r:id="rId12"/>
    <p:sldLayoutId id="2147483669" r:id="rId13"/>
    <p:sldLayoutId id="2147483675" r:id="rId14"/>
    <p:sldLayoutId id="2147483676" r:id="rId15"/>
    <p:sldLayoutId id="2147483677" r:id="rId16"/>
    <p:sldLayoutId id="2147483678" r:id="rId17"/>
  </p:sldLayoutIdLs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400" b="0" i="0" kern="1200">
          <a:solidFill>
            <a:schemeClr val="accent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6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1pPr>
      <a:lvl2pPr marL="27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2pPr>
      <a:lvl3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3pPr>
      <a:lvl4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4pPr>
      <a:lvl5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997">
          <p15:clr>
            <a:srgbClr val="F26B43"/>
          </p15:clr>
        </p15:guide>
        <p15:guide id="8" pos="3749">
          <p15:clr>
            <a:srgbClr val="F26B43"/>
          </p15:clr>
        </p15:guide>
        <p15:guide id="9" pos="3931">
          <p15:clr>
            <a:srgbClr val="F26B43"/>
          </p15:clr>
        </p15:guide>
        <p15:guide id="10" pos="4951">
          <p15:clr>
            <a:srgbClr val="F26B43"/>
          </p15:clr>
        </p15:guide>
        <p15:guide id="11" pos="5133">
          <p15:clr>
            <a:srgbClr val="F26B43"/>
          </p15:clr>
        </p15:guide>
        <p15:guide id="12" pos="2729">
          <p15:clr>
            <a:srgbClr val="F26B43"/>
          </p15:clr>
        </p15:guide>
        <p15:guide id="13" pos="2547">
          <p15:clr>
            <a:srgbClr val="F26B43"/>
          </p15:clr>
        </p15:guide>
        <p15:guide id="14" orient="horz" pos="113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DEDE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0255E8-3461-1D48-BEB2-4DFD3A58D3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7" y="463138"/>
            <a:ext cx="11160125" cy="122755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F9760E-41F2-6443-8344-393C5A0D7A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7" y="1825625"/>
            <a:ext cx="11160125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95AC0-25C6-4741-9F05-D80B59945D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11300" y="6177600"/>
            <a:ext cx="360000" cy="360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DB41057F-B3BA-DC45-99FA-53B46ABA3621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E1B9D13-BC66-154E-926C-D6922CC42CA8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515938" y="6176963"/>
            <a:ext cx="360000" cy="360000"/>
          </a:xfrm>
          <a:prstGeom prst="rect">
            <a:avLst/>
          </a:prstGeom>
        </p:spPr>
      </p:pic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A3C92E6-194F-B949-88D8-D275DEB89E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79136" y="6176963"/>
            <a:ext cx="3059464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Go to market Netherlands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3CCBAE8-9F86-9E44-868C-7DF60CB3E4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148638" y="6177600"/>
            <a:ext cx="2743200" cy="360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</a:defRPr>
            </a:lvl1pPr>
          </a:lstStyle>
          <a:p>
            <a:fld id="{A703070F-651D-2E42-945A-20B6DFCA3F9F}" type="datetime1">
              <a:rPr lang="en-US" smtClean="0"/>
              <a:t>5/2/2024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41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  <p:sldLayoutId id="2147483697" r:id="rId13"/>
    <p:sldLayoutId id="2147483698" r:id="rId14"/>
    <p:sldLayoutId id="2147483699" r:id="rId15"/>
    <p:sldLayoutId id="2147483700" r:id="rId16"/>
    <p:sldLayoutId id="2147483701" r:id="rId17"/>
    <p:sldLayoutId id="2147483702" r:id="rId18"/>
    <p:sldLayoutId id="2147483703" r:id="rId19"/>
    <p:sldLayoutId id="2147483704" r:id="rId20"/>
    <p:sldLayoutId id="2147483705" r:id="rId21"/>
    <p:sldLayoutId id="2147483706" r:id="rId22"/>
    <p:sldLayoutId id="2147483709" r:id="rId23"/>
    <p:sldLayoutId id="2147483710" r:id="rId24"/>
  </p:sldLayoutIdLst>
  <p:hf hdr="0" ftr="0" dt="0"/>
  <p:txStyles>
    <p:titleStyle>
      <a:lvl1pPr algn="l" defTabSz="914400" rtl="0" eaLnBrk="1" latinLnBrk="0" hangingPunct="1">
        <a:lnSpc>
          <a:spcPct val="75000"/>
        </a:lnSpc>
        <a:spcBef>
          <a:spcPct val="0"/>
        </a:spcBef>
        <a:buNone/>
        <a:defRPr sz="4400" b="0" i="0" kern="1200">
          <a:solidFill>
            <a:schemeClr val="accent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6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1pPr>
      <a:lvl2pPr marL="27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2pPr>
      <a:lvl3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3pPr>
      <a:lvl4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4pPr>
      <a:lvl5pPr marL="540000" indent="0" algn="l" defTabSz="914400" rtl="0" eaLnBrk="1" latinLnBrk="0" hangingPunct="1">
        <a:lnSpc>
          <a:spcPct val="100000"/>
        </a:lnSpc>
        <a:spcBef>
          <a:spcPts val="0"/>
        </a:spcBef>
        <a:spcAft>
          <a:spcPts val="1000"/>
        </a:spcAft>
        <a:buFont typeface="Arial" panose="020B0604020202020204" pitchFamily="34" charset="0"/>
        <a:buNone/>
        <a:tabLst/>
        <a:defRPr sz="1400" kern="1200">
          <a:solidFill>
            <a:schemeClr val="accent2"/>
          </a:solidFill>
          <a:latin typeface="Century Gothic" panose="020B0502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325">
          <p15:clr>
            <a:srgbClr val="F26B43"/>
          </p15:clr>
        </p15:guide>
        <p15:guide id="3" pos="7355">
          <p15:clr>
            <a:srgbClr val="F26B43"/>
          </p15:clr>
        </p15:guide>
        <p15:guide id="4" orient="horz" pos="2160">
          <p15:clr>
            <a:srgbClr val="F26B43"/>
          </p15:clr>
        </p15:guide>
        <p15:guide id="5" orient="horz" pos="232">
          <p15:clr>
            <a:srgbClr val="F26B43"/>
          </p15:clr>
        </p15:guide>
        <p15:guide id="6" orient="horz" pos="3884">
          <p15:clr>
            <a:srgbClr val="F26B43"/>
          </p15:clr>
        </p15:guide>
        <p15:guide id="7" orient="horz" pos="3997">
          <p15:clr>
            <a:srgbClr val="F26B43"/>
          </p15:clr>
        </p15:guide>
        <p15:guide id="8" pos="3749">
          <p15:clr>
            <a:srgbClr val="F26B43"/>
          </p15:clr>
        </p15:guide>
        <p15:guide id="9" pos="3931">
          <p15:clr>
            <a:srgbClr val="F26B43"/>
          </p15:clr>
        </p15:guide>
        <p15:guide id="10" pos="4951">
          <p15:clr>
            <a:srgbClr val="F26B43"/>
          </p15:clr>
        </p15:guide>
        <p15:guide id="11" pos="5133">
          <p15:clr>
            <a:srgbClr val="F26B43"/>
          </p15:clr>
        </p15:guide>
        <p15:guide id="12" pos="2729">
          <p15:clr>
            <a:srgbClr val="F26B43"/>
          </p15:clr>
        </p15:guide>
        <p15:guide id="13" pos="2547">
          <p15:clr>
            <a:srgbClr val="F26B43"/>
          </p15:clr>
        </p15:guide>
        <p15:guide id="14" orient="horz" pos="11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0.png"/><Relationship Id="rId18" Type="http://schemas.openxmlformats.org/officeDocument/2006/relationships/image" Target="../media/image25.jpeg"/><Relationship Id="rId26" Type="http://schemas.openxmlformats.org/officeDocument/2006/relationships/image" Target="../media/image33.png"/><Relationship Id="rId3" Type="http://schemas.openxmlformats.org/officeDocument/2006/relationships/image" Target="../media/image10.tiff"/><Relationship Id="rId21" Type="http://schemas.openxmlformats.org/officeDocument/2006/relationships/image" Target="../media/image28.png"/><Relationship Id="rId34" Type="http://schemas.openxmlformats.org/officeDocument/2006/relationships/image" Target="../media/image41.png"/><Relationship Id="rId7" Type="http://schemas.openxmlformats.org/officeDocument/2006/relationships/image" Target="../media/image14.tiff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5" Type="http://schemas.openxmlformats.org/officeDocument/2006/relationships/image" Target="../media/image32.png"/><Relationship Id="rId33" Type="http://schemas.openxmlformats.org/officeDocument/2006/relationships/image" Target="../media/image40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3.tiff"/><Relationship Id="rId20" Type="http://schemas.openxmlformats.org/officeDocument/2006/relationships/image" Target="../media/image27.tiff"/><Relationship Id="rId29" Type="http://schemas.openxmlformats.org/officeDocument/2006/relationships/image" Target="../media/image3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3.png"/><Relationship Id="rId11" Type="http://schemas.openxmlformats.org/officeDocument/2006/relationships/image" Target="../media/image18.jpeg"/><Relationship Id="rId24" Type="http://schemas.openxmlformats.org/officeDocument/2006/relationships/image" Target="../media/image31.png"/><Relationship Id="rId32" Type="http://schemas.openxmlformats.org/officeDocument/2006/relationships/image" Target="../media/image39.png"/><Relationship Id="rId5" Type="http://schemas.openxmlformats.org/officeDocument/2006/relationships/image" Target="../media/image12.png"/><Relationship Id="rId15" Type="http://schemas.openxmlformats.org/officeDocument/2006/relationships/image" Target="../media/image22.jpeg"/><Relationship Id="rId23" Type="http://schemas.openxmlformats.org/officeDocument/2006/relationships/image" Target="../media/image30.png"/><Relationship Id="rId28" Type="http://schemas.openxmlformats.org/officeDocument/2006/relationships/image" Target="../media/image35.png"/><Relationship Id="rId10" Type="http://schemas.openxmlformats.org/officeDocument/2006/relationships/image" Target="../media/image17.tiff"/><Relationship Id="rId19" Type="http://schemas.openxmlformats.org/officeDocument/2006/relationships/image" Target="../media/image26.png"/><Relationship Id="rId31" Type="http://schemas.openxmlformats.org/officeDocument/2006/relationships/image" Target="../media/image38.png"/><Relationship Id="rId4" Type="http://schemas.openxmlformats.org/officeDocument/2006/relationships/image" Target="../media/image11.tiff"/><Relationship Id="rId9" Type="http://schemas.openxmlformats.org/officeDocument/2006/relationships/image" Target="../media/image16.tiff"/><Relationship Id="rId14" Type="http://schemas.openxmlformats.org/officeDocument/2006/relationships/image" Target="../media/image21.tiff"/><Relationship Id="rId22" Type="http://schemas.openxmlformats.org/officeDocument/2006/relationships/image" Target="../media/image29.png"/><Relationship Id="rId27" Type="http://schemas.openxmlformats.org/officeDocument/2006/relationships/image" Target="../media/image34.png"/><Relationship Id="rId30" Type="http://schemas.openxmlformats.org/officeDocument/2006/relationships/image" Target="../media/image37.svg"/><Relationship Id="rId35" Type="http://schemas.openxmlformats.org/officeDocument/2006/relationships/image" Target="../media/image42.png"/><Relationship Id="rId8" Type="http://schemas.openxmlformats.org/officeDocument/2006/relationships/image" Target="../media/image15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hyperlink" Target="https://youtu.be/D89g-tzFLtI" TargetMode="Externa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59.png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5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61.png"/><Relationship Id="rId4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72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1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5" Type="http://schemas.openxmlformats.org/officeDocument/2006/relationships/image" Target="../media/image64.png"/><Relationship Id="rId15" Type="http://schemas.openxmlformats.org/officeDocument/2006/relationships/image" Target="../media/image73.pn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558BD2-027D-C843-ADDF-E7B1F2B930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41057F-B3BA-DC45-99FA-53B46ABA362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AB6A65A-074D-4C68-9DC4-C843B79EA355}"/>
              </a:ext>
            </a:extLst>
          </p:cNvPr>
          <p:cNvSpPr txBox="1">
            <a:spLocks/>
          </p:cNvSpPr>
          <p:nvPr/>
        </p:nvSpPr>
        <p:spPr>
          <a:xfrm>
            <a:off x="2179782" y="5347854"/>
            <a:ext cx="7598281" cy="1325995"/>
          </a:xfrm>
          <a:prstGeom prst="rect">
            <a:avLst/>
          </a:prstGeom>
        </p:spPr>
        <p:txBody>
          <a:bodyPr lIns="0" tIns="0" rIns="0" b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pPr>
              <a:lnSpc>
                <a:spcPct val="75000"/>
              </a:lnSpc>
              <a:spcAft>
                <a:spcPts val="600"/>
              </a:spcAft>
            </a:pPr>
            <a:r>
              <a:rPr lang="pt-BR" sz="2800" dirty="0">
                <a:solidFill>
                  <a:schemeClr val="bg1"/>
                </a:solidFill>
              </a:rPr>
              <a:t>Ana PAIVA  - </a:t>
            </a:r>
            <a:r>
              <a:rPr lang="pt-BR" sz="2400" dirty="0">
                <a:solidFill>
                  <a:schemeClr val="bg1"/>
                </a:solidFill>
              </a:rPr>
              <a:t>Regional Sales Directon </a:t>
            </a:r>
          </a:p>
        </p:txBody>
      </p:sp>
    </p:spTree>
    <p:extLst>
      <p:ext uri="{BB962C8B-B14F-4D97-AF65-F5344CB8AC3E}">
        <p14:creationId xmlns:p14="http://schemas.microsoft.com/office/powerpoint/2010/main" val="1361244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Placeholder 2" descr="mapa.png">
            <a:extLst>
              <a:ext uri="{FF2B5EF4-FFF2-40B4-BE49-F238E27FC236}">
                <a16:creationId xmlns:a16="http://schemas.microsoft.com/office/drawing/2014/main" id="{0B64085B-0871-4E47-B814-80D79E183FA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3">
                <a:tint val="45000"/>
                <a:satMod val="400000"/>
              </a:schemeClr>
            </a:duotone>
            <a:alphaModFix amt="46000"/>
          </a:blip>
          <a:stretch>
            <a:fillRect/>
          </a:stretch>
        </p:blipFill>
        <p:spPr>
          <a:xfrm>
            <a:off x="0" y="-635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BC5B153-5485-7D4D-BF11-22C99F58A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dirty="0"/>
              <a:t>LÍDER EUROPEIA DE UCAAS </a:t>
            </a:r>
            <a:r>
              <a:rPr lang="pt-BR" sz="2800" baseline="50000" dirty="0">
                <a:latin typeface="Calibri" panose="020F0502020204030204" pitchFamily="34" charset="0"/>
                <a:cs typeface="Calibri" panose="020F0502020204030204" pitchFamily="34" charset="0"/>
              </a:rPr>
              <a:t>(*)</a:t>
            </a:r>
            <a:endParaRPr lang="pt-BR" sz="3600" baseline="50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E0C87-D768-3148-A79A-BB5C66C2EB6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9" y="1825625"/>
            <a:ext cx="5829192" cy="2385111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39006C"/>
                </a:solidFill>
              </a:rPr>
              <a:t>Empresa europeia desenvolvedora e fornecedora de software de colaboração e comunicação unificada.</a:t>
            </a:r>
            <a:endParaRPr lang="en-GB" sz="1800" dirty="0">
              <a:solidFill>
                <a:srgbClr val="39006C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39006C"/>
                </a:solidFill>
              </a:rPr>
              <a:t>Impulsionada por inovação tecnológica e por experiência do usuário.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800" dirty="0">
                <a:solidFill>
                  <a:srgbClr val="39006C"/>
                </a:solidFill>
              </a:rPr>
              <a:t>Focalizada no atendimento</a:t>
            </a:r>
            <a:r>
              <a:rPr lang="pt-BR" sz="1800" b="1" dirty="0">
                <a:solidFill>
                  <a:srgbClr val="FF0000"/>
                </a:solidFill>
              </a:rPr>
              <a:t> </a:t>
            </a:r>
            <a:r>
              <a:rPr lang="pt-BR" sz="1800" dirty="0">
                <a:solidFill>
                  <a:srgbClr val="39006C"/>
                </a:solidFill>
              </a:rPr>
              <a:t>à</a:t>
            </a:r>
            <a:r>
              <a:rPr lang="pt-BR" sz="1800" dirty="0">
                <a:solidFill>
                  <a:srgbClr val="FF0000"/>
                </a:solidFill>
              </a:rPr>
              <a:t> </a:t>
            </a:r>
            <a:r>
              <a:rPr lang="pt-BR" sz="1800" dirty="0">
                <a:solidFill>
                  <a:srgbClr val="39006C"/>
                </a:solidFill>
              </a:rPr>
              <a:t>operadoras fixas e móveis em soluções para empresas.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800" dirty="0">
              <a:solidFill>
                <a:srgbClr val="39006C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1EE023F7-5B4C-4F59-84CF-97B5D4FFE4A5}"/>
              </a:ext>
            </a:extLst>
          </p:cNvPr>
          <p:cNvSpPr/>
          <p:nvPr/>
        </p:nvSpPr>
        <p:spPr>
          <a:xfrm>
            <a:off x="8269637" y="2982325"/>
            <a:ext cx="128016" cy="128016"/>
          </a:xfrm>
          <a:prstGeom prst="ellipse">
            <a:avLst/>
          </a:prstGeom>
          <a:solidFill>
            <a:srgbClr val="7916F8"/>
          </a:solidFill>
          <a:ln>
            <a:noFill/>
            <a:headEnd type="oval"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3A2D70C7-4228-488F-9133-360FE030509D}"/>
              </a:ext>
            </a:extLst>
          </p:cNvPr>
          <p:cNvSpPr/>
          <p:nvPr/>
        </p:nvSpPr>
        <p:spPr>
          <a:xfrm>
            <a:off x="7178654" y="3659368"/>
            <a:ext cx="128016" cy="128016"/>
          </a:xfrm>
          <a:prstGeom prst="ellipse">
            <a:avLst/>
          </a:prstGeom>
          <a:solidFill>
            <a:srgbClr val="7916F8"/>
          </a:solidFill>
          <a:ln>
            <a:noFill/>
            <a:headEnd type="oval"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CA6F819F-2692-48C0-A11A-3E8B119967BE}"/>
              </a:ext>
            </a:extLst>
          </p:cNvPr>
          <p:cNvSpPr/>
          <p:nvPr/>
        </p:nvSpPr>
        <p:spPr>
          <a:xfrm>
            <a:off x="8639611" y="3358536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847BCDC-980C-4C7D-B503-60709BA33A01}"/>
              </a:ext>
            </a:extLst>
          </p:cNvPr>
          <p:cNvSpPr/>
          <p:nvPr/>
        </p:nvSpPr>
        <p:spPr>
          <a:xfrm>
            <a:off x="7858577" y="3382885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804E94B5-9E9A-446A-BF36-1306DE747EE1}"/>
              </a:ext>
            </a:extLst>
          </p:cNvPr>
          <p:cNvSpPr/>
          <p:nvPr/>
        </p:nvSpPr>
        <p:spPr>
          <a:xfrm>
            <a:off x="9747462" y="4341958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08B052D-04A5-4EBB-82DD-B6BFD7AAB8C2}"/>
              </a:ext>
            </a:extLst>
          </p:cNvPr>
          <p:cNvSpPr/>
          <p:nvPr/>
        </p:nvSpPr>
        <p:spPr>
          <a:xfrm>
            <a:off x="10419203" y="4338752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95A47962-8B54-495F-9ECB-FA36C74D1AAE}"/>
              </a:ext>
            </a:extLst>
          </p:cNvPr>
          <p:cNvSpPr/>
          <p:nvPr/>
        </p:nvSpPr>
        <p:spPr>
          <a:xfrm>
            <a:off x="6880729" y="5532419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31AFBEA-AB2F-4F47-936C-5EFF33E11D22}"/>
              </a:ext>
            </a:extLst>
          </p:cNvPr>
          <p:cNvSpPr/>
          <p:nvPr/>
        </p:nvSpPr>
        <p:spPr>
          <a:xfrm>
            <a:off x="8115990" y="4885890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8DFA71C-DF8E-4D10-9B79-69A4AFC1DBD1}"/>
              </a:ext>
            </a:extLst>
          </p:cNvPr>
          <p:cNvSpPr/>
          <p:nvPr/>
        </p:nvSpPr>
        <p:spPr>
          <a:xfrm>
            <a:off x="6730671" y="6041976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43737C-355E-4751-A77C-3E24EF2FDC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1401" y="2091258"/>
            <a:ext cx="152413" cy="152413"/>
          </a:xfrm>
          <a:prstGeom prst="rect">
            <a:avLst/>
          </a:prstGeom>
        </p:spPr>
      </p:pic>
      <p:sp>
        <p:nvSpPr>
          <p:cNvPr id="16" name="Oval 29">
            <a:extLst>
              <a:ext uri="{FF2B5EF4-FFF2-40B4-BE49-F238E27FC236}">
                <a16:creationId xmlns:a16="http://schemas.microsoft.com/office/drawing/2014/main" id="{3DDCF042-92AC-4B12-B872-A92CF7F143C9}"/>
              </a:ext>
            </a:extLst>
          </p:cNvPr>
          <p:cNvSpPr/>
          <p:nvPr/>
        </p:nvSpPr>
        <p:spPr>
          <a:xfrm>
            <a:off x="9162445" y="1765748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27">
            <a:extLst>
              <a:ext uri="{FF2B5EF4-FFF2-40B4-BE49-F238E27FC236}">
                <a16:creationId xmlns:a16="http://schemas.microsoft.com/office/drawing/2014/main" id="{37ED05A0-3F6E-4A16-B25E-DCCBB880C52B}"/>
              </a:ext>
            </a:extLst>
          </p:cNvPr>
          <p:cNvSpPr/>
          <p:nvPr/>
        </p:nvSpPr>
        <p:spPr>
          <a:xfrm>
            <a:off x="6526722" y="3049768"/>
            <a:ext cx="128016" cy="128016"/>
          </a:xfrm>
          <a:prstGeom prst="ellipse">
            <a:avLst/>
          </a:prstGeom>
          <a:solidFill>
            <a:srgbClr val="7916F8"/>
          </a:solidFill>
          <a:ln>
            <a:noFill/>
            <a:headEnd type="oval" w="lg" len="lg"/>
            <a:tailEnd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33">
            <a:extLst>
              <a:ext uri="{FF2B5EF4-FFF2-40B4-BE49-F238E27FC236}">
                <a16:creationId xmlns:a16="http://schemas.microsoft.com/office/drawing/2014/main" id="{26B042DA-4E06-40EA-9F50-0DA8C75A5AF1}"/>
              </a:ext>
            </a:extLst>
          </p:cNvPr>
          <p:cNvSpPr/>
          <p:nvPr/>
        </p:nvSpPr>
        <p:spPr>
          <a:xfrm>
            <a:off x="9008619" y="5212464"/>
            <a:ext cx="150058" cy="15005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58363796-4C01-4B45-9AB8-8007C96A2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277" y="2409123"/>
            <a:ext cx="152413" cy="152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916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bg object 16">
            <a:extLst>
              <a:ext uri="{FF2B5EF4-FFF2-40B4-BE49-F238E27FC236}">
                <a16:creationId xmlns:a16="http://schemas.microsoft.com/office/drawing/2014/main" id="{8684B94B-2FA7-C34C-9822-545235815252}"/>
              </a:ext>
            </a:extLst>
          </p:cNvPr>
          <p:cNvSpPr/>
          <p:nvPr/>
        </p:nvSpPr>
        <p:spPr>
          <a:xfrm>
            <a:off x="2976" y="3347"/>
            <a:ext cx="12186050" cy="6851308"/>
          </a:xfrm>
          <a:custGeom>
            <a:avLst/>
            <a:gdLst/>
            <a:ahLst/>
            <a:cxnLst/>
            <a:rect l="l" t="t" r="r" b="b"/>
            <a:pathLst>
              <a:path w="17348200" h="9753600">
                <a:moveTo>
                  <a:pt x="17348200" y="0"/>
                </a:moveTo>
                <a:lnTo>
                  <a:pt x="0" y="0"/>
                </a:lnTo>
                <a:lnTo>
                  <a:pt x="0" y="9753600"/>
                </a:lnTo>
                <a:lnTo>
                  <a:pt x="17348200" y="9753600"/>
                </a:lnTo>
                <a:lnTo>
                  <a:pt x="17348200" y="0"/>
                </a:lnTo>
                <a:close/>
              </a:path>
            </a:pathLst>
          </a:custGeom>
          <a:solidFill>
            <a:srgbClr val="FA877F"/>
          </a:solidFill>
        </p:spPr>
        <p:txBody>
          <a:bodyPr wrap="square" lIns="0" tIns="0" rIns="0" bIns="0" rtlCol="0"/>
          <a:lstStyle/>
          <a:p>
            <a:pPr defTabSz="642333"/>
            <a:endParaRPr sz="1264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bg object 17">
            <a:extLst>
              <a:ext uri="{FF2B5EF4-FFF2-40B4-BE49-F238E27FC236}">
                <a16:creationId xmlns:a16="http://schemas.microsoft.com/office/drawing/2014/main" id="{168D251F-C378-2F4C-93F8-1155A7211144}"/>
              </a:ext>
            </a:extLst>
          </p:cNvPr>
          <p:cNvSpPr/>
          <p:nvPr/>
        </p:nvSpPr>
        <p:spPr>
          <a:xfrm>
            <a:off x="520574" y="6196849"/>
            <a:ext cx="410365" cy="409919"/>
          </a:xfrm>
          <a:custGeom>
            <a:avLst/>
            <a:gdLst/>
            <a:ahLst/>
            <a:cxnLst/>
            <a:rect l="l" t="t" r="r" b="b"/>
            <a:pathLst>
              <a:path w="584200" h="583565">
                <a:moveTo>
                  <a:pt x="263543" y="0"/>
                </a:moveTo>
                <a:lnTo>
                  <a:pt x="219912" y="5065"/>
                </a:lnTo>
                <a:lnTo>
                  <a:pt x="147383" y="30779"/>
                </a:lnTo>
                <a:lnTo>
                  <a:pt x="112857" y="51930"/>
                </a:lnTo>
                <a:lnTo>
                  <a:pt x="74761" y="84356"/>
                </a:lnTo>
                <a:lnTo>
                  <a:pt x="44111" y="121342"/>
                </a:lnTo>
                <a:lnTo>
                  <a:pt x="21223" y="161617"/>
                </a:lnTo>
                <a:lnTo>
                  <a:pt x="6414" y="203911"/>
                </a:lnTo>
                <a:lnTo>
                  <a:pt x="0" y="246952"/>
                </a:lnTo>
                <a:lnTo>
                  <a:pt x="2295" y="289470"/>
                </a:lnTo>
                <a:lnTo>
                  <a:pt x="13618" y="330195"/>
                </a:lnTo>
                <a:lnTo>
                  <a:pt x="34283" y="367855"/>
                </a:lnTo>
                <a:lnTo>
                  <a:pt x="82092" y="414143"/>
                </a:lnTo>
                <a:lnTo>
                  <a:pt x="142626" y="441134"/>
                </a:lnTo>
                <a:lnTo>
                  <a:pt x="153692" y="472686"/>
                </a:lnTo>
                <a:lnTo>
                  <a:pt x="190373" y="527484"/>
                </a:lnTo>
                <a:lnTo>
                  <a:pt x="255638" y="570989"/>
                </a:lnTo>
                <a:lnTo>
                  <a:pt x="298714" y="582215"/>
                </a:lnTo>
                <a:lnTo>
                  <a:pt x="343628" y="583488"/>
                </a:lnTo>
                <a:lnTo>
                  <a:pt x="388875" y="575144"/>
                </a:lnTo>
                <a:lnTo>
                  <a:pt x="432950" y="557515"/>
                </a:lnTo>
                <a:lnTo>
                  <a:pt x="474350" y="530936"/>
                </a:lnTo>
                <a:lnTo>
                  <a:pt x="508894" y="499086"/>
                </a:lnTo>
                <a:lnTo>
                  <a:pt x="537868" y="462030"/>
                </a:lnTo>
                <a:lnTo>
                  <a:pt x="560474" y="420529"/>
                </a:lnTo>
                <a:lnTo>
                  <a:pt x="575915" y="375342"/>
                </a:lnTo>
                <a:lnTo>
                  <a:pt x="583392" y="327228"/>
                </a:lnTo>
                <a:lnTo>
                  <a:pt x="583850" y="320230"/>
                </a:lnTo>
                <a:lnTo>
                  <a:pt x="578135" y="314375"/>
                </a:lnTo>
                <a:lnTo>
                  <a:pt x="571124" y="314375"/>
                </a:lnTo>
                <a:lnTo>
                  <a:pt x="508526" y="314375"/>
                </a:lnTo>
                <a:lnTo>
                  <a:pt x="503294" y="319316"/>
                </a:lnTo>
                <a:lnTo>
                  <a:pt x="502709" y="325704"/>
                </a:lnTo>
                <a:lnTo>
                  <a:pt x="488559" y="384195"/>
                </a:lnTo>
                <a:lnTo>
                  <a:pt x="463785" y="427410"/>
                </a:lnTo>
                <a:lnTo>
                  <a:pt x="436756" y="456811"/>
                </a:lnTo>
                <a:lnTo>
                  <a:pt x="382217" y="492548"/>
                </a:lnTo>
                <a:lnTo>
                  <a:pt x="342406" y="502590"/>
                </a:lnTo>
                <a:lnTo>
                  <a:pt x="300887" y="500589"/>
                </a:lnTo>
                <a:lnTo>
                  <a:pt x="262134" y="483149"/>
                </a:lnTo>
                <a:lnTo>
                  <a:pt x="230625" y="446874"/>
                </a:lnTo>
                <a:lnTo>
                  <a:pt x="258450" y="441860"/>
                </a:lnTo>
                <a:lnTo>
                  <a:pt x="288903" y="432512"/>
                </a:lnTo>
                <a:lnTo>
                  <a:pt x="354907" y="399224"/>
                </a:lnTo>
                <a:lnTo>
                  <a:pt x="389032" y="370273"/>
                </a:lnTo>
                <a:lnTo>
                  <a:pt x="412457" y="335195"/>
                </a:lnTo>
                <a:lnTo>
                  <a:pt x="423864" y="296234"/>
                </a:lnTo>
                <a:lnTo>
                  <a:pt x="421939" y="255636"/>
                </a:lnTo>
                <a:lnTo>
                  <a:pt x="405364" y="215645"/>
                </a:lnTo>
                <a:lnTo>
                  <a:pt x="367826" y="176221"/>
                </a:lnTo>
                <a:lnTo>
                  <a:pt x="323709" y="158887"/>
                </a:lnTo>
                <a:lnTo>
                  <a:pt x="278033" y="158668"/>
                </a:lnTo>
                <a:lnTo>
                  <a:pt x="235815" y="170589"/>
                </a:lnTo>
                <a:lnTo>
                  <a:pt x="202075" y="189674"/>
                </a:lnTo>
                <a:lnTo>
                  <a:pt x="179073" y="210582"/>
                </a:lnTo>
                <a:lnTo>
                  <a:pt x="164502" y="232895"/>
                </a:lnTo>
                <a:lnTo>
                  <a:pt x="161781" y="255089"/>
                </a:lnTo>
                <a:lnTo>
                  <a:pt x="174325" y="275640"/>
                </a:lnTo>
                <a:lnTo>
                  <a:pt x="202289" y="285597"/>
                </a:lnTo>
                <a:lnTo>
                  <a:pt x="231577" y="275636"/>
                </a:lnTo>
                <a:lnTo>
                  <a:pt x="259865" y="257704"/>
                </a:lnTo>
                <a:lnTo>
                  <a:pt x="284828" y="243751"/>
                </a:lnTo>
                <a:lnTo>
                  <a:pt x="325653" y="247078"/>
                </a:lnTo>
                <a:lnTo>
                  <a:pt x="343145" y="289639"/>
                </a:lnTo>
                <a:lnTo>
                  <a:pt x="336249" y="306826"/>
                </a:lnTo>
                <a:lnTo>
                  <a:pt x="296561" y="340669"/>
                </a:lnTo>
                <a:lnTo>
                  <a:pt x="221669" y="366961"/>
                </a:lnTo>
                <a:lnTo>
                  <a:pt x="178832" y="367357"/>
                </a:lnTo>
                <a:lnTo>
                  <a:pt x="137105" y="353448"/>
                </a:lnTo>
                <a:lnTo>
                  <a:pt x="100018" y="320878"/>
                </a:lnTo>
                <a:lnTo>
                  <a:pt x="82787" y="284139"/>
                </a:lnTo>
                <a:lnTo>
                  <a:pt x="80839" y="241429"/>
                </a:lnTo>
                <a:lnTo>
                  <a:pt x="93449" y="196756"/>
                </a:lnTo>
                <a:lnTo>
                  <a:pt x="119887" y="154131"/>
                </a:lnTo>
                <a:lnTo>
                  <a:pt x="159428" y="117563"/>
                </a:lnTo>
                <a:lnTo>
                  <a:pt x="208179" y="91841"/>
                </a:lnTo>
                <a:lnTo>
                  <a:pt x="258044" y="80835"/>
                </a:lnTo>
                <a:lnTo>
                  <a:pt x="264445" y="80378"/>
                </a:lnTo>
                <a:lnTo>
                  <a:pt x="269398" y="75031"/>
                </a:lnTo>
                <a:lnTo>
                  <a:pt x="269398" y="5638"/>
                </a:lnTo>
                <a:lnTo>
                  <a:pt x="26354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pPr defTabSz="642333"/>
            <a:endParaRPr sz="1264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5C98EA5F-0562-3A43-B50A-5519E578DAC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0874" y="1287967"/>
            <a:ext cx="2159360" cy="1183089"/>
          </a:xfrm>
          <a:prstGeom prst="rect">
            <a:avLst/>
          </a:prstGeom>
        </p:spPr>
        <p:txBody>
          <a:bodyPr vert="horz" wrap="square" lIns="0" tIns="130247" rIns="0" bIns="0" rtlCol="0" anchor="t" anchorCtr="0">
            <a:spAutoFit/>
          </a:bodyPr>
          <a:lstStyle/>
          <a:p>
            <a:pPr marL="8922" marR="3568">
              <a:lnSpc>
                <a:spcPts val="4074"/>
              </a:lnSpc>
              <a:spcBef>
                <a:spcPts val="1025"/>
              </a:spcBef>
            </a:pPr>
            <a:r>
              <a:rPr lang="en-GB" sz="4215" spc="-7" dirty="0">
                <a:solidFill>
                  <a:srgbClr val="BD574E"/>
                </a:solidFill>
                <a:latin typeface="Impact"/>
                <a:cs typeface="Impact"/>
              </a:rPr>
              <a:t>FATOS &amp;</a:t>
            </a:r>
            <a:br>
              <a:rPr lang="en-GB" sz="4215" spc="-7" dirty="0">
                <a:solidFill>
                  <a:schemeClr val="bg1"/>
                </a:solidFill>
                <a:latin typeface="Impact"/>
                <a:cs typeface="Impact"/>
              </a:rPr>
            </a:br>
            <a:r>
              <a:rPr lang="en-GB" sz="4215" spc="-7" dirty="0">
                <a:solidFill>
                  <a:schemeClr val="bg1"/>
                </a:solidFill>
                <a:latin typeface="Impact"/>
                <a:cs typeface="Impact"/>
              </a:rPr>
              <a:t>NUMEROS</a:t>
            </a:r>
            <a:endParaRPr sz="4215" dirty="0">
              <a:solidFill>
                <a:schemeClr val="bg1"/>
              </a:solidFill>
              <a:latin typeface="Impact"/>
              <a:cs typeface="Impac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EF2F7EB-C246-7B4F-8BFA-38B7EA010467}"/>
              </a:ext>
            </a:extLst>
          </p:cNvPr>
          <p:cNvGrpSpPr/>
          <p:nvPr/>
        </p:nvGrpSpPr>
        <p:grpSpPr>
          <a:xfrm>
            <a:off x="3538656" y="893706"/>
            <a:ext cx="2688909" cy="2688909"/>
            <a:chOff x="5033436" y="1267526"/>
            <a:chExt cx="3827962" cy="382796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D71DD309-7E74-9345-8794-0F3006814C13}"/>
                </a:ext>
              </a:extLst>
            </p:cNvPr>
            <p:cNvSpPr/>
            <p:nvPr/>
          </p:nvSpPr>
          <p:spPr>
            <a:xfrm>
              <a:off x="5033436" y="1267526"/>
              <a:ext cx="3827962" cy="38279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7" name="object 19">
              <a:extLst>
                <a:ext uri="{FF2B5EF4-FFF2-40B4-BE49-F238E27FC236}">
                  <a16:creationId xmlns:a16="http://schemas.microsoft.com/office/drawing/2014/main" id="{23237CB8-0F66-0443-B2E2-AC809966E095}"/>
                </a:ext>
              </a:extLst>
            </p:cNvPr>
            <p:cNvSpPr txBox="1"/>
            <p:nvPr/>
          </p:nvSpPr>
          <p:spPr>
            <a:xfrm>
              <a:off x="5418158" y="2494468"/>
              <a:ext cx="3005665" cy="1590635"/>
            </a:xfrm>
            <a:prstGeom prst="rect">
              <a:avLst/>
            </a:prstGeom>
          </p:spPr>
          <p:txBody>
            <a:bodyPr vert="horz" wrap="square" lIns="0" tIns="8920" rIns="0" bIns="0" rtlCol="0">
              <a:spAutoFit/>
            </a:bodyPr>
            <a:lstStyle/>
            <a:p>
              <a:pPr marL="8922" algn="ctr" defTabSz="642333">
                <a:lnSpc>
                  <a:spcPts val="6059"/>
                </a:lnSpc>
                <a:spcBef>
                  <a:spcPts val="70"/>
                </a:spcBef>
                <a:defRPr/>
              </a:pPr>
              <a:r>
                <a:rPr sz="5057" b="1" dirty="0">
                  <a:solidFill>
                    <a:srgbClr val="BD574E"/>
                  </a:solidFill>
                  <a:latin typeface="Century Gothic" panose="020B0502020202020204" pitchFamily="34" charset="0"/>
                  <a:cs typeface="Helvetica"/>
                </a:rPr>
                <a:t>€</a:t>
              </a:r>
              <a:r>
                <a:rPr lang="en-GB" sz="5057" b="1" dirty="0">
                  <a:solidFill>
                    <a:srgbClr val="BD574E"/>
                  </a:solidFill>
                  <a:latin typeface="Century Gothic" panose="020B0502020202020204" pitchFamily="34" charset="0"/>
                  <a:cs typeface="Century Gothic"/>
                </a:rPr>
                <a:t>24</a:t>
              </a:r>
              <a:r>
                <a:rPr sz="5057" b="1" dirty="0">
                  <a:solidFill>
                    <a:srgbClr val="BD574E"/>
                  </a:solidFill>
                  <a:latin typeface="Century Gothic" panose="020B0502020202020204" pitchFamily="34" charset="0"/>
                  <a:cs typeface="Century Gothic"/>
                </a:rPr>
                <a:t>0M</a:t>
              </a:r>
            </a:p>
            <a:p>
              <a:pPr marL="8922" algn="ctr" defTabSz="642333">
                <a:lnSpc>
                  <a:spcPts val="2940"/>
                </a:lnSpc>
                <a:defRPr/>
              </a:pPr>
              <a:r>
                <a:rPr lang="en-GB" sz="1686" b="1" dirty="0" err="1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Resultado</a:t>
              </a:r>
              <a:endParaRPr lang="en-GB" sz="1686" b="1" dirty="0">
                <a:solidFill>
                  <a:srgbClr val="FFAD7F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A26FF22-0723-9E41-9ECB-B2F2AAA6FC47}"/>
              </a:ext>
            </a:extLst>
          </p:cNvPr>
          <p:cNvGrpSpPr/>
          <p:nvPr/>
        </p:nvGrpSpPr>
        <p:grpSpPr>
          <a:xfrm>
            <a:off x="6087356" y="893706"/>
            <a:ext cx="2688909" cy="2688909"/>
            <a:chOff x="8661794" y="1267526"/>
            <a:chExt cx="3827962" cy="3827962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5B1C8E30-C190-014A-9D30-298B85294E31}"/>
                </a:ext>
              </a:extLst>
            </p:cNvPr>
            <p:cNvSpPr/>
            <p:nvPr/>
          </p:nvSpPr>
          <p:spPr>
            <a:xfrm>
              <a:off x="8661794" y="1267526"/>
              <a:ext cx="3827962" cy="3827962"/>
            </a:xfrm>
            <a:prstGeom prst="ellipse">
              <a:avLst/>
            </a:prstGeom>
            <a:solidFill>
              <a:srgbClr val="FFAD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782F76F7-FC7A-0142-8EA3-1D52FAFA8435}"/>
                </a:ext>
              </a:extLst>
            </p:cNvPr>
            <p:cNvSpPr txBox="1"/>
            <p:nvPr/>
          </p:nvSpPr>
          <p:spPr>
            <a:xfrm>
              <a:off x="8768877" y="2480985"/>
              <a:ext cx="3626717" cy="1590635"/>
            </a:xfrm>
            <a:prstGeom prst="rect">
              <a:avLst/>
            </a:prstGeom>
          </p:spPr>
          <p:txBody>
            <a:bodyPr vert="horz" wrap="square" lIns="0" tIns="8920" rIns="0" bIns="0" rtlCol="0">
              <a:spAutoFit/>
            </a:bodyPr>
            <a:lstStyle/>
            <a:p>
              <a:pPr marL="8922" algn="ctr" defTabSz="642333">
                <a:lnSpc>
                  <a:spcPts val="6059"/>
                </a:lnSpc>
                <a:spcBef>
                  <a:spcPts val="70"/>
                </a:spcBef>
                <a:defRPr/>
              </a:pPr>
              <a:r>
                <a:rPr lang="en-US" sz="5057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&gt;</a:t>
              </a:r>
              <a:r>
                <a:rPr lang="en-GB" sz="5057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10%</a:t>
              </a:r>
            </a:p>
            <a:p>
              <a:pPr marL="8922" algn="ctr" defTabSz="642333">
                <a:lnSpc>
                  <a:spcPts val="2940"/>
                </a:lnSpc>
                <a:defRPr/>
              </a:pPr>
              <a:r>
                <a:rPr lang="en-GB" sz="1686" b="1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Crescimento</a:t>
              </a:r>
              <a:r>
                <a:rPr lang="en-GB" sz="1686" b="1" dirty="0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 </a:t>
              </a:r>
              <a:r>
                <a:rPr lang="en-GB" sz="1686" b="1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Organico</a:t>
              </a:r>
              <a:endParaRPr lang="en-GB" sz="1686" b="1" dirty="0">
                <a:solidFill>
                  <a:srgbClr val="BD574E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E21FD4-A7A4-8B44-917A-5B9993E5327C}"/>
              </a:ext>
            </a:extLst>
          </p:cNvPr>
          <p:cNvGrpSpPr/>
          <p:nvPr/>
        </p:nvGrpSpPr>
        <p:grpSpPr>
          <a:xfrm>
            <a:off x="8631451" y="893707"/>
            <a:ext cx="2688909" cy="2688909"/>
            <a:chOff x="12283597" y="1267526"/>
            <a:chExt cx="3827962" cy="382796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29E61EB0-2153-1448-8AB3-0C6E378E4897}"/>
                </a:ext>
              </a:extLst>
            </p:cNvPr>
            <p:cNvSpPr/>
            <p:nvPr/>
          </p:nvSpPr>
          <p:spPr>
            <a:xfrm>
              <a:off x="12283597" y="1267526"/>
              <a:ext cx="3827962" cy="38279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48" name="object 20">
              <a:extLst>
                <a:ext uri="{FF2B5EF4-FFF2-40B4-BE49-F238E27FC236}">
                  <a16:creationId xmlns:a16="http://schemas.microsoft.com/office/drawing/2014/main" id="{5A347A90-2657-A343-A3B0-B750031E740D}"/>
                </a:ext>
              </a:extLst>
            </p:cNvPr>
            <p:cNvSpPr txBox="1"/>
            <p:nvPr/>
          </p:nvSpPr>
          <p:spPr>
            <a:xfrm>
              <a:off x="12521566" y="2486918"/>
              <a:ext cx="3448817" cy="1576943"/>
            </a:xfrm>
            <a:prstGeom prst="rect">
              <a:avLst/>
            </a:prstGeom>
          </p:spPr>
          <p:txBody>
            <a:bodyPr vert="horz" wrap="square" lIns="0" tIns="8920" rIns="0" bIns="0" rtlCol="0">
              <a:spAutoFit/>
            </a:bodyPr>
            <a:lstStyle/>
            <a:p>
              <a:pPr marL="8922" algn="ctr" defTabSz="642333">
                <a:lnSpc>
                  <a:spcPts val="6059"/>
                </a:lnSpc>
                <a:spcBef>
                  <a:spcPts val="70"/>
                </a:spcBef>
                <a:defRPr/>
              </a:pPr>
              <a:r>
                <a:rPr lang="en-GB" sz="5057" b="1" spc="-4" dirty="0">
                  <a:solidFill>
                    <a:srgbClr val="BD574E"/>
                  </a:solidFill>
                  <a:latin typeface="Century Gothic"/>
                  <a:cs typeface="Century Gothic"/>
                </a:rPr>
                <a:t>&gt;2.5</a:t>
              </a:r>
              <a:r>
                <a:rPr sz="5057" b="1" spc="-4" dirty="0">
                  <a:solidFill>
                    <a:srgbClr val="BD574E"/>
                  </a:solidFill>
                  <a:latin typeface="Century Gothic"/>
                  <a:cs typeface="Century Gothic"/>
                </a:rPr>
                <a:t>M</a:t>
              </a:r>
              <a:endParaRPr sz="5057" b="1" dirty="0">
                <a:solidFill>
                  <a:srgbClr val="BD574E"/>
                </a:solidFill>
                <a:latin typeface="Century Gothic"/>
                <a:cs typeface="Century Gothic"/>
              </a:endParaRPr>
            </a:p>
            <a:p>
              <a:pPr marL="8922" algn="ctr" defTabSz="642333">
                <a:lnSpc>
                  <a:spcPts val="2765"/>
                </a:lnSpc>
                <a:defRPr/>
              </a:pPr>
              <a:r>
                <a:rPr lang="en-GB" sz="1686" b="1" dirty="0" err="1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Usuarios</a:t>
              </a:r>
              <a:r>
                <a:rPr lang="en-GB" sz="1686" b="1" dirty="0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, 28</a:t>
              </a:r>
              <a:r>
                <a:rPr lang="en-GB" sz="1686" b="1" spc="-63" dirty="0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 </a:t>
              </a:r>
              <a:r>
                <a:rPr lang="en-GB" sz="1686" b="1" spc="-63" dirty="0" err="1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paises</a:t>
              </a:r>
              <a:endParaRPr lang="en-GB" sz="1686" b="1" dirty="0">
                <a:solidFill>
                  <a:srgbClr val="FFAD7F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75FBA0A2-EC91-4D44-9A0F-F5DF6EE24444}"/>
              </a:ext>
            </a:extLst>
          </p:cNvPr>
          <p:cNvGrpSpPr/>
          <p:nvPr/>
        </p:nvGrpSpPr>
        <p:grpSpPr>
          <a:xfrm>
            <a:off x="3538656" y="3401830"/>
            <a:ext cx="2688909" cy="2688909"/>
            <a:chOff x="5033436" y="4838120"/>
            <a:chExt cx="3827962" cy="3827962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BF3BCA3-31A9-DA4D-B7F1-8F5DBF04BD44}"/>
                </a:ext>
              </a:extLst>
            </p:cNvPr>
            <p:cNvSpPr/>
            <p:nvPr/>
          </p:nvSpPr>
          <p:spPr>
            <a:xfrm>
              <a:off x="5033436" y="4838120"/>
              <a:ext cx="3827962" cy="3827962"/>
            </a:xfrm>
            <a:prstGeom prst="ellipse">
              <a:avLst/>
            </a:prstGeom>
            <a:solidFill>
              <a:srgbClr val="FFAD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41FB8EE7-F2EA-A64C-9B7E-DD34DC5FD1D3}"/>
                </a:ext>
              </a:extLst>
            </p:cNvPr>
            <p:cNvSpPr txBox="1"/>
            <p:nvPr/>
          </p:nvSpPr>
          <p:spPr>
            <a:xfrm>
              <a:off x="5336987" y="5770729"/>
              <a:ext cx="3220860" cy="1696005"/>
            </a:xfrm>
            <a:prstGeom prst="rect">
              <a:avLst/>
            </a:prstGeom>
          </p:spPr>
          <p:txBody>
            <a:bodyPr vert="horz" wrap="square" lIns="0" tIns="51296" rIns="0" bIns="0" rtlCol="0">
              <a:spAutoFit/>
            </a:bodyPr>
            <a:lstStyle/>
            <a:p>
              <a:pPr marL="8922" algn="ctr" defTabSz="642333">
                <a:spcBef>
                  <a:spcPts val="404"/>
                </a:spcBef>
                <a:defRPr/>
              </a:pPr>
              <a:r>
                <a:rPr lang="en-US" sz="5057" b="1" spc="-510" dirty="0">
                  <a:solidFill>
                    <a:srgbClr val="FFFFFF"/>
                  </a:solidFill>
                  <a:latin typeface="Century Gothic"/>
                  <a:cs typeface="Century Gothic"/>
                </a:rPr>
                <a:t>2 4</a:t>
              </a:r>
              <a:endParaRPr sz="5057" b="1" dirty="0">
                <a:solidFill>
                  <a:prstClr val="black"/>
                </a:solidFill>
                <a:latin typeface="Century Gothic"/>
                <a:cs typeface="Century Gothic"/>
              </a:endParaRPr>
            </a:p>
            <a:p>
              <a:pPr marL="8922" marR="3568" algn="ctr" defTabSz="642333">
                <a:lnSpc>
                  <a:spcPts val="2599"/>
                </a:lnSpc>
                <a:spcBef>
                  <a:spcPts val="540"/>
                </a:spcBef>
                <a:defRPr/>
              </a:pPr>
              <a:r>
                <a:rPr lang="en-GB" sz="1686" b="1" spc="-4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Filiais</a:t>
              </a:r>
              <a:r>
                <a:rPr lang="en-GB" sz="1686" b="1" spc="-4" dirty="0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 </a:t>
              </a:r>
              <a:r>
                <a:rPr lang="en-GB" sz="1686" b="1" spc="-4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na</a:t>
              </a:r>
              <a:r>
                <a:rPr lang="en-GB" sz="1686" b="1" spc="-4" dirty="0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 Europa</a:t>
              </a:r>
              <a:endParaRPr lang="en-GB" sz="1686" b="1" dirty="0">
                <a:solidFill>
                  <a:srgbClr val="BD574E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E1B3838-35EE-A441-862A-CA401A7050D4}"/>
              </a:ext>
            </a:extLst>
          </p:cNvPr>
          <p:cNvGrpSpPr/>
          <p:nvPr/>
        </p:nvGrpSpPr>
        <p:grpSpPr>
          <a:xfrm>
            <a:off x="8602419" y="3435904"/>
            <a:ext cx="2969976" cy="2688909"/>
            <a:chOff x="12242267" y="4886627"/>
            <a:chExt cx="4228091" cy="3827962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733BF31E-01DD-5242-B7C6-62E73044D973}"/>
                </a:ext>
              </a:extLst>
            </p:cNvPr>
            <p:cNvSpPr/>
            <p:nvPr/>
          </p:nvSpPr>
          <p:spPr>
            <a:xfrm>
              <a:off x="12300308" y="4886627"/>
              <a:ext cx="3827962" cy="3827962"/>
            </a:xfrm>
            <a:prstGeom prst="ellipse">
              <a:avLst/>
            </a:prstGeom>
            <a:solidFill>
              <a:srgbClr val="FFAD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52" name="object 24">
              <a:extLst>
                <a:ext uri="{FF2B5EF4-FFF2-40B4-BE49-F238E27FC236}">
                  <a16:creationId xmlns:a16="http://schemas.microsoft.com/office/drawing/2014/main" id="{D180155D-9EEA-CB45-B2E0-AC2F09D01CCA}"/>
                </a:ext>
              </a:extLst>
            </p:cNvPr>
            <p:cNvSpPr txBox="1"/>
            <p:nvPr/>
          </p:nvSpPr>
          <p:spPr>
            <a:xfrm>
              <a:off x="12242267" y="5767685"/>
              <a:ext cx="4228091" cy="2170672"/>
            </a:xfrm>
            <a:prstGeom prst="rect">
              <a:avLst/>
            </a:prstGeom>
          </p:spPr>
          <p:txBody>
            <a:bodyPr vert="horz" wrap="square" lIns="0" tIns="51296" rIns="0" bIns="0" rtlCol="0">
              <a:spAutoFit/>
            </a:bodyPr>
            <a:lstStyle/>
            <a:p>
              <a:pPr marL="8922" algn="ctr" defTabSz="642333">
                <a:spcBef>
                  <a:spcPts val="404"/>
                </a:spcBef>
                <a:defRPr/>
              </a:pPr>
              <a:r>
                <a:rPr lang="en-GB" sz="5057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67</a:t>
              </a:r>
              <a:r>
                <a:rPr sz="5057" b="1" dirty="0">
                  <a:solidFill>
                    <a:srgbClr val="FFFFFF"/>
                  </a:solidFill>
                  <a:latin typeface="Century Gothic"/>
                  <a:cs typeface="Century Gothic"/>
                </a:rPr>
                <a:t>50</a:t>
              </a:r>
              <a:endParaRPr sz="5057" b="1" dirty="0">
                <a:solidFill>
                  <a:prstClr val="black"/>
                </a:solidFill>
                <a:latin typeface="Century Gothic"/>
                <a:cs typeface="Century Gothic"/>
              </a:endParaRPr>
            </a:p>
            <a:p>
              <a:pPr marL="8922" marR="103487" algn="ctr" defTabSz="642333">
                <a:lnSpc>
                  <a:spcPts val="2599"/>
                </a:lnSpc>
                <a:spcBef>
                  <a:spcPts val="540"/>
                </a:spcBef>
                <a:defRPr/>
              </a:pPr>
              <a:r>
                <a:rPr lang="en-GB" sz="1686" b="1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Revendedoras</a:t>
              </a:r>
              <a:r>
                <a:rPr lang="en-GB" sz="1686" b="1" dirty="0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 e </a:t>
              </a:r>
              <a:r>
                <a:rPr lang="en-GB" sz="1686" b="1" dirty="0" err="1">
                  <a:solidFill>
                    <a:srgbClr val="BD574E"/>
                  </a:solidFill>
                  <a:latin typeface="Century Gothic" panose="020B0502020202020204" pitchFamily="34" charset="0"/>
                  <a:cs typeface="Impact"/>
                </a:rPr>
                <a:t>Operadoras</a:t>
              </a:r>
              <a:endParaRPr lang="en-GB" sz="1686" b="1" dirty="0">
                <a:solidFill>
                  <a:srgbClr val="BD574E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65151CF-B915-4D47-9601-F47B9B6EFC51}"/>
              </a:ext>
            </a:extLst>
          </p:cNvPr>
          <p:cNvGrpSpPr/>
          <p:nvPr/>
        </p:nvGrpSpPr>
        <p:grpSpPr>
          <a:xfrm>
            <a:off x="6087356" y="3401829"/>
            <a:ext cx="2688909" cy="2688909"/>
            <a:chOff x="8661794" y="4838120"/>
            <a:chExt cx="3827962" cy="3827962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5250F2CC-F28C-DF4B-9B73-90FC73DA7C27}"/>
                </a:ext>
              </a:extLst>
            </p:cNvPr>
            <p:cNvSpPr/>
            <p:nvPr/>
          </p:nvSpPr>
          <p:spPr>
            <a:xfrm>
              <a:off x="8661794" y="4838120"/>
              <a:ext cx="3827962" cy="382796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42333"/>
              <a:endParaRPr lang="en-US" sz="1264">
                <a:solidFill>
                  <a:srgbClr val="FFFFFF"/>
                </a:solidFill>
                <a:latin typeface="Calibri"/>
              </a:endParaRPr>
            </a:p>
          </p:txBody>
        </p:sp>
        <p:sp>
          <p:nvSpPr>
            <p:cNvPr id="24" name="object 19">
              <a:extLst>
                <a:ext uri="{FF2B5EF4-FFF2-40B4-BE49-F238E27FC236}">
                  <a16:creationId xmlns:a16="http://schemas.microsoft.com/office/drawing/2014/main" id="{D8DCE398-7D54-CD4B-A845-35CE1B61FE7D}"/>
                </a:ext>
              </a:extLst>
            </p:cNvPr>
            <p:cNvSpPr txBox="1"/>
            <p:nvPr/>
          </p:nvSpPr>
          <p:spPr>
            <a:xfrm>
              <a:off x="9072942" y="5833820"/>
              <a:ext cx="3005665" cy="1590635"/>
            </a:xfrm>
            <a:prstGeom prst="rect">
              <a:avLst/>
            </a:prstGeom>
          </p:spPr>
          <p:txBody>
            <a:bodyPr vert="horz" wrap="square" lIns="0" tIns="8920" rIns="0" bIns="0" rtlCol="0">
              <a:spAutoFit/>
            </a:bodyPr>
            <a:lstStyle/>
            <a:p>
              <a:pPr marL="8922" algn="ctr" defTabSz="642333">
                <a:lnSpc>
                  <a:spcPts val="6059"/>
                </a:lnSpc>
                <a:spcBef>
                  <a:spcPts val="70"/>
                </a:spcBef>
                <a:defRPr/>
              </a:pPr>
              <a:r>
                <a:rPr lang="en-GB" sz="5057" b="1" dirty="0">
                  <a:solidFill>
                    <a:srgbClr val="BD574E"/>
                  </a:solidFill>
                  <a:latin typeface="Century Gothic" panose="020B0502020202020204" pitchFamily="34" charset="0"/>
                  <a:cs typeface="Helvetica"/>
                </a:rPr>
                <a:t>1200+</a:t>
              </a:r>
            </a:p>
            <a:p>
              <a:pPr marL="8922" algn="ctr" defTabSz="642333">
                <a:lnSpc>
                  <a:spcPts val="2940"/>
                </a:lnSpc>
                <a:defRPr/>
              </a:pPr>
              <a:r>
                <a:rPr lang="en-GB" sz="1686" b="1" dirty="0" err="1">
                  <a:solidFill>
                    <a:srgbClr val="FFAD7F"/>
                  </a:solidFill>
                  <a:latin typeface="Century Gothic" panose="020B0502020202020204" pitchFamily="34" charset="0"/>
                  <a:cs typeface="Impact"/>
                </a:rPr>
                <a:t>Funcionarios</a:t>
              </a:r>
              <a:endParaRPr lang="en-GB" sz="1686" b="1" dirty="0">
                <a:solidFill>
                  <a:srgbClr val="FFAD7F"/>
                </a:solidFill>
                <a:latin typeface="Century Gothic" panose="020B0502020202020204" pitchFamily="34" charset="0"/>
                <a:cs typeface="Impac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0857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4A22F3-C02E-426D-B984-5FFB294B8E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265" y="438086"/>
            <a:ext cx="11843874" cy="1227550"/>
          </a:xfrm>
        </p:spPr>
        <p:txBody>
          <a:bodyPr/>
          <a:lstStyle/>
          <a:p>
            <a:r>
              <a:rPr lang="de-DE" dirty="0">
                <a:solidFill>
                  <a:schemeClr val="accent2"/>
                </a:solidFill>
                <a:latin typeface="Impact"/>
              </a:rPr>
              <a:t> ENRIQUECIDO POR UMA UNICA TECNOLOGIA UNIFICADA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6BF0A0-A64C-48EA-BBB1-C62E9F362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A9D28938-2F57-0544-8572-FC750D02F2B8}"/>
              </a:ext>
            </a:extLst>
          </p:cNvPr>
          <p:cNvSpPr/>
          <p:nvPr/>
        </p:nvSpPr>
        <p:spPr>
          <a:xfrm>
            <a:off x="1317679" y="1483226"/>
            <a:ext cx="4623706" cy="1989874"/>
          </a:xfrm>
          <a:custGeom>
            <a:avLst/>
            <a:gdLst>
              <a:gd name="connsiteX0" fmla="*/ 0 w 4623706"/>
              <a:gd name="connsiteY0" fmla="*/ 0 h 1989874"/>
              <a:gd name="connsiteX1" fmla="*/ 4623706 w 4623706"/>
              <a:gd name="connsiteY1" fmla="*/ 0 h 1989874"/>
              <a:gd name="connsiteX2" fmla="*/ 4623706 w 4623706"/>
              <a:gd name="connsiteY2" fmla="*/ 1989874 h 1989874"/>
              <a:gd name="connsiteX3" fmla="*/ 0 w 4623706"/>
              <a:gd name="connsiteY3" fmla="*/ 1989874 h 1989874"/>
              <a:gd name="connsiteX4" fmla="*/ 0 w 4623706"/>
              <a:gd name="connsiteY4" fmla="*/ 0 h 198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23706" h="1989874">
                <a:moveTo>
                  <a:pt x="0" y="0"/>
                </a:moveTo>
                <a:lnTo>
                  <a:pt x="4623706" y="0"/>
                </a:lnTo>
                <a:lnTo>
                  <a:pt x="4623706" y="1989874"/>
                </a:lnTo>
                <a:lnTo>
                  <a:pt x="0" y="1989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ENREACH </a:t>
            </a:r>
            <a:r>
              <a:rPr lang="fr-FR" sz="4000" dirty="0">
                <a:solidFill>
                  <a:srgbClr val="FFFFFF"/>
                </a:solidFill>
                <a:latin typeface="Impact"/>
              </a:rPr>
              <a:t>PaaS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84031C4D-63F3-F14E-A165-7622E1B4B84E}"/>
              </a:ext>
            </a:extLst>
          </p:cNvPr>
          <p:cNvSpPr/>
          <p:nvPr/>
        </p:nvSpPr>
        <p:spPr>
          <a:xfrm>
            <a:off x="6273032" y="1483226"/>
            <a:ext cx="4601287" cy="1989874"/>
          </a:xfrm>
          <a:custGeom>
            <a:avLst/>
            <a:gdLst>
              <a:gd name="connsiteX0" fmla="*/ 0 w 4601287"/>
              <a:gd name="connsiteY0" fmla="*/ 0 h 1989874"/>
              <a:gd name="connsiteX1" fmla="*/ 4601287 w 4601287"/>
              <a:gd name="connsiteY1" fmla="*/ 0 h 1989874"/>
              <a:gd name="connsiteX2" fmla="*/ 4601287 w 4601287"/>
              <a:gd name="connsiteY2" fmla="*/ 1989874 h 1989874"/>
              <a:gd name="connsiteX3" fmla="*/ 0 w 4601287"/>
              <a:gd name="connsiteY3" fmla="*/ 1989874 h 1989874"/>
              <a:gd name="connsiteX4" fmla="*/ 0 w 4601287"/>
              <a:gd name="connsiteY4" fmla="*/ 0 h 198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1287" h="1989874">
                <a:moveTo>
                  <a:pt x="0" y="0"/>
                </a:moveTo>
                <a:lnTo>
                  <a:pt x="4601287" y="0"/>
                </a:lnTo>
                <a:lnTo>
                  <a:pt x="4601287" y="1989874"/>
                </a:lnTo>
                <a:lnTo>
                  <a:pt x="0" y="1989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ENREACH UP</a:t>
            </a:r>
            <a:br>
              <a:rPr kumimoji="0" lang="fr-FR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</a:br>
            <a:r>
              <a:rPr kumimoji="0" lang="fr-FR" sz="2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Software for </a:t>
            </a:r>
            <a:r>
              <a:rPr kumimoji="0" lang="fr-FR" sz="24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SPs</a:t>
            </a:r>
            <a:endParaRPr kumimoji="0" lang="fr-FR" sz="2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8C06A44-FCC3-3D44-ACE3-7E9B5BE93D6C}"/>
              </a:ext>
            </a:extLst>
          </p:cNvPr>
          <p:cNvSpPr/>
          <p:nvPr/>
        </p:nvSpPr>
        <p:spPr>
          <a:xfrm>
            <a:off x="1327048" y="3804746"/>
            <a:ext cx="9537901" cy="1989874"/>
          </a:xfrm>
          <a:custGeom>
            <a:avLst/>
            <a:gdLst>
              <a:gd name="connsiteX0" fmla="*/ 0 w 9537901"/>
              <a:gd name="connsiteY0" fmla="*/ 0 h 1989874"/>
              <a:gd name="connsiteX1" fmla="*/ 9537901 w 9537901"/>
              <a:gd name="connsiteY1" fmla="*/ 0 h 1989874"/>
              <a:gd name="connsiteX2" fmla="*/ 9537901 w 9537901"/>
              <a:gd name="connsiteY2" fmla="*/ 1989874 h 1989874"/>
              <a:gd name="connsiteX3" fmla="*/ 0 w 9537901"/>
              <a:gd name="connsiteY3" fmla="*/ 1989874 h 1989874"/>
              <a:gd name="connsiteX4" fmla="*/ 0 w 9537901"/>
              <a:gd name="connsiteY4" fmla="*/ 0 h 1989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37901" h="1989874">
                <a:moveTo>
                  <a:pt x="0" y="0"/>
                </a:moveTo>
                <a:lnTo>
                  <a:pt x="9537901" y="0"/>
                </a:lnTo>
                <a:lnTo>
                  <a:pt x="9537901" y="1989874"/>
                </a:lnTo>
                <a:lnTo>
                  <a:pt x="0" y="19898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2400" tIns="152400" rIns="152400" bIns="152400" numCol="1" spcCol="1270" anchor="ctr" anchorCtr="0">
            <a:noAutofit/>
          </a:bodyPr>
          <a:lstStyle/>
          <a:p>
            <a:pPr marL="0" marR="0" lvl="0" indent="0" algn="ctr" defTabSz="17780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TECNOLOGIA UNIFICADA ENREACH</a:t>
            </a:r>
            <a:endParaRPr kumimoji="0" lang="fr-FR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Impact" panose="020B080603090205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5675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33FD5A73-51FD-4F2E-8C36-0DCEB8E0D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3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05AE68A-C24F-4575-ADFD-E992D4424E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0" y="815775"/>
            <a:ext cx="10138714" cy="591012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E9B0082B-8F1C-40A1-A66F-51EBB69B7E5B}"/>
              </a:ext>
            </a:extLst>
          </p:cNvPr>
          <p:cNvSpPr txBox="1">
            <a:spLocks/>
          </p:cNvSpPr>
          <p:nvPr/>
        </p:nvSpPr>
        <p:spPr>
          <a:xfrm>
            <a:off x="986414" y="202399"/>
            <a:ext cx="9071999" cy="1226751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75000"/>
              </a:lnSpc>
              <a:spcBef>
                <a:spcPct val="0"/>
              </a:spcBef>
              <a:buNone/>
              <a:defRPr sz="4400" b="0" i="0" kern="120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MULTI-TENANTE</a:t>
            </a:r>
            <a: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917F8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 &amp; WHITE-LABEL</a:t>
            </a:r>
            <a:br>
              <a:rPr kumimoji="0" 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7917F8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</a:br>
            <a:endParaRPr kumimoji="0" lang="nl-NL" sz="4400" b="0" i="0" u="none" strike="noStrike" kern="1200" cap="none" spc="0" normalizeH="0" baseline="0" noProof="0" dirty="0">
              <a:ln>
                <a:noFill/>
              </a:ln>
              <a:solidFill>
                <a:srgbClr val="7917F8"/>
              </a:solidFill>
              <a:effectLst/>
              <a:uLnTx/>
              <a:uFillTx/>
              <a:latin typeface="Impact" panose="020B0806030902050204" pitchFamily="34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30899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angle 82">
            <a:extLst>
              <a:ext uri="{FF2B5EF4-FFF2-40B4-BE49-F238E27FC236}">
                <a16:creationId xmlns:a16="http://schemas.microsoft.com/office/drawing/2014/main" id="{D71D20B3-4E6B-974D-9240-EA49F8CDFE74}"/>
              </a:ext>
            </a:extLst>
          </p:cNvPr>
          <p:cNvSpPr/>
          <p:nvPr/>
        </p:nvSpPr>
        <p:spPr>
          <a:xfrm>
            <a:off x="499012" y="1826651"/>
            <a:ext cx="11104538" cy="3891087"/>
          </a:xfrm>
          <a:prstGeom prst="rect">
            <a:avLst/>
          </a:prstGeom>
          <a:pattFill prst="wdDnDiag">
            <a:fgClr>
              <a:schemeClr val="bg1"/>
            </a:fgClr>
            <a:bgClr>
              <a:schemeClr val="accent4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lIns="91381" tIns="45690" rIns="91381" bIns="4569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399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9FF0BB9-C962-4E17-8EFF-CBA6D7198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302" y="384467"/>
            <a:ext cx="9040080" cy="638673"/>
          </a:xfrm>
        </p:spPr>
        <p:txBody>
          <a:bodyPr/>
          <a:lstStyle/>
          <a:p>
            <a:r>
              <a:rPr lang="fr-FR" sz="4217" dirty="0">
                <a:solidFill>
                  <a:schemeClr val="accent2"/>
                </a:solidFill>
                <a:cs typeface="Arial" panose="020B0604020202020204" pitchFamily="34" charset="0"/>
              </a:rPr>
              <a:t>ALGUNS DE NOSSOS CLIENTES OPERADORAS</a:t>
            </a:r>
            <a:endParaRPr lang="fr-FR" sz="4217" dirty="0">
              <a:solidFill>
                <a:schemeClr val="accent2"/>
              </a:solidFill>
              <a:latin typeface="+mj-l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F7653ACD-D694-E643-B999-D9E21F665A5D}"/>
              </a:ext>
            </a:extLst>
          </p:cNvPr>
          <p:cNvGrpSpPr/>
          <p:nvPr/>
        </p:nvGrpSpPr>
        <p:grpSpPr>
          <a:xfrm>
            <a:off x="7901746" y="1201735"/>
            <a:ext cx="3327160" cy="2468801"/>
            <a:chOff x="11243526" y="1706794"/>
            <a:chExt cx="4734271" cy="3512898"/>
          </a:xfrm>
        </p:grpSpPr>
        <p:sp>
          <p:nvSpPr>
            <p:cNvPr id="79" name="Rectangle 78">
              <a:extLst>
                <a:ext uri="{FF2B5EF4-FFF2-40B4-BE49-F238E27FC236}">
                  <a16:creationId xmlns:a16="http://schemas.microsoft.com/office/drawing/2014/main" id="{B0A3BFA7-310C-9243-B7BC-CD22E24D3C58}"/>
                </a:ext>
              </a:extLst>
            </p:cNvPr>
            <p:cNvSpPr/>
            <p:nvPr/>
          </p:nvSpPr>
          <p:spPr>
            <a:xfrm>
              <a:off x="11249227" y="1708656"/>
              <a:ext cx="4679579" cy="3511036"/>
            </a:xfrm>
            <a:prstGeom prst="rect">
              <a:avLst/>
            </a:prstGeom>
            <a:solidFill>
              <a:schemeClr val="bg1"/>
            </a:solidFill>
            <a:ln w="66675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1886D254-F343-0F4C-A6D7-5D7B1960F43E}"/>
                </a:ext>
              </a:extLst>
            </p:cNvPr>
            <p:cNvSpPr/>
            <p:nvPr/>
          </p:nvSpPr>
          <p:spPr>
            <a:xfrm>
              <a:off x="11243526" y="1706794"/>
              <a:ext cx="4690327" cy="5519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8C9951F-83CB-8B47-9340-DB6C25EE0A0F}"/>
                </a:ext>
              </a:extLst>
            </p:cNvPr>
            <p:cNvSpPr txBox="1"/>
            <p:nvPr/>
          </p:nvSpPr>
          <p:spPr>
            <a:xfrm>
              <a:off x="11298219" y="1753194"/>
              <a:ext cx="4679578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ISPs/HSPs</a:t>
              </a:r>
            </a:p>
          </p:txBody>
        </p:sp>
        <p:pic>
          <p:nvPicPr>
            <p:cNvPr id="18" name="Picture 28">
              <a:extLst>
                <a:ext uri="{FF2B5EF4-FFF2-40B4-BE49-F238E27FC236}">
                  <a16:creationId xmlns:a16="http://schemas.microsoft.com/office/drawing/2014/main" id="{1E46F27A-C629-4ECD-8157-DCB9A7C1D5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2111658" y="2283829"/>
              <a:ext cx="3136582" cy="1004349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19" name="Picture 3">
              <a:extLst>
                <a:ext uri="{FF2B5EF4-FFF2-40B4-BE49-F238E27FC236}">
                  <a16:creationId xmlns:a16="http://schemas.microsoft.com/office/drawing/2014/main" id="{EF6267D8-DF09-4744-929F-1855BAE1A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043616" y="4112926"/>
              <a:ext cx="1258476" cy="648698"/>
            </a:xfrm>
            <a:prstGeom prst="rect">
              <a:avLst/>
            </a:prstGeom>
            <a:noFill/>
            <a:ln w="19050">
              <a:noFill/>
            </a:ln>
          </p:spPr>
        </p:pic>
        <p:pic>
          <p:nvPicPr>
            <p:cNvPr id="61" name="Image 60">
              <a:extLst>
                <a:ext uri="{FF2B5EF4-FFF2-40B4-BE49-F238E27FC236}">
                  <a16:creationId xmlns:a16="http://schemas.microsoft.com/office/drawing/2014/main" id="{BA5F046A-E9F0-46FC-84FA-278645E6F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802530" y="3142039"/>
              <a:ext cx="2008826" cy="741264"/>
            </a:xfrm>
            <a:prstGeom prst="rect">
              <a:avLst/>
            </a:prstGeom>
          </p:spPr>
        </p:pic>
        <p:pic>
          <p:nvPicPr>
            <p:cNvPr id="64" name="Image 63" descr="Une image contenant ciel, bouteille&#10;&#10;Description générée automatiquement">
              <a:extLst>
                <a:ext uri="{FF2B5EF4-FFF2-40B4-BE49-F238E27FC236}">
                  <a16:creationId xmlns:a16="http://schemas.microsoft.com/office/drawing/2014/main" id="{6FB9D074-2B38-47AC-8B99-3F1FEC0D7D5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065679" y="4142409"/>
              <a:ext cx="741264" cy="741264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B67CB2C9-527F-3249-9039-CFA946A9CBE9}"/>
              </a:ext>
            </a:extLst>
          </p:cNvPr>
          <p:cNvGrpSpPr/>
          <p:nvPr/>
        </p:nvGrpSpPr>
        <p:grpSpPr>
          <a:xfrm>
            <a:off x="7905753" y="3852631"/>
            <a:ext cx="3301720" cy="2473068"/>
            <a:chOff x="11249227" y="5490967"/>
            <a:chExt cx="4698073" cy="3518969"/>
          </a:xfrm>
        </p:grpSpPr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872AEB94-A013-444D-9152-937F165158B3}"/>
                </a:ext>
              </a:extLst>
            </p:cNvPr>
            <p:cNvSpPr/>
            <p:nvPr/>
          </p:nvSpPr>
          <p:spPr>
            <a:xfrm>
              <a:off x="11249227" y="5498900"/>
              <a:ext cx="4679579" cy="3511036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9F967AE7-FFA7-6C4C-A389-FF3164912CA9}"/>
                </a:ext>
              </a:extLst>
            </p:cNvPr>
            <p:cNvSpPr/>
            <p:nvPr/>
          </p:nvSpPr>
          <p:spPr>
            <a:xfrm>
              <a:off x="11256973" y="5490967"/>
              <a:ext cx="4690327" cy="551954"/>
            </a:xfrm>
            <a:prstGeom prst="rect">
              <a:avLst/>
            </a:prstGeom>
            <a:solidFill>
              <a:srgbClr val="FFAD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4" name="Picture 27">
              <a:extLst>
                <a:ext uri="{FF2B5EF4-FFF2-40B4-BE49-F238E27FC236}">
                  <a16:creationId xmlns:a16="http://schemas.microsoft.com/office/drawing/2014/main" id="{D89FE459-AA6F-45C9-908C-10463C2A846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10510" y="7225639"/>
              <a:ext cx="1307797" cy="993159"/>
            </a:xfrm>
            <a:prstGeom prst="rect">
              <a:avLst/>
            </a:prstGeom>
            <a:noFill/>
          </p:spPr>
        </p:pic>
        <p:pic>
          <p:nvPicPr>
            <p:cNvPr id="45" name="Picture 10">
              <a:extLst>
                <a:ext uri="{FF2B5EF4-FFF2-40B4-BE49-F238E27FC236}">
                  <a16:creationId xmlns:a16="http://schemas.microsoft.com/office/drawing/2014/main" id="{55FE96D7-E0F4-4B39-8DAB-C3D228314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2235271" y="6503186"/>
              <a:ext cx="3012969" cy="602594"/>
            </a:xfrm>
            <a:prstGeom prst="rect">
              <a:avLst/>
            </a:prstGeom>
            <a:noFill/>
          </p:spPr>
        </p:pic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24BCCFBB-3C5A-2E40-9153-E60F4173A72A}"/>
                </a:ext>
              </a:extLst>
            </p:cNvPr>
            <p:cNvSpPr txBox="1"/>
            <p:nvPr/>
          </p:nvSpPr>
          <p:spPr>
            <a:xfrm>
              <a:off x="11249227" y="5539557"/>
              <a:ext cx="4679579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Systems Integrators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7FB162F-D59D-114D-A0D7-A2166FC18940}"/>
              </a:ext>
            </a:extLst>
          </p:cNvPr>
          <p:cNvGrpSpPr/>
          <p:nvPr/>
        </p:nvGrpSpPr>
        <p:grpSpPr>
          <a:xfrm>
            <a:off x="921028" y="3865907"/>
            <a:ext cx="9984230" cy="2468344"/>
            <a:chOff x="1359221" y="5497688"/>
            <a:chExt cx="14206727" cy="3512248"/>
          </a:xfrm>
        </p:grpSpPr>
        <p:sp>
          <p:nvSpPr>
            <p:cNvPr id="80" name="Rectangle 79">
              <a:extLst>
                <a:ext uri="{FF2B5EF4-FFF2-40B4-BE49-F238E27FC236}">
                  <a16:creationId xmlns:a16="http://schemas.microsoft.com/office/drawing/2014/main" id="{6E0E10DB-1C13-984B-B14F-27026BA9AFAE}"/>
                </a:ext>
              </a:extLst>
            </p:cNvPr>
            <p:cNvSpPr/>
            <p:nvPr/>
          </p:nvSpPr>
          <p:spPr>
            <a:xfrm>
              <a:off x="1359221" y="5498900"/>
              <a:ext cx="4679579" cy="3511036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710B5C57-4B41-4249-BE70-A6EF19B54BC1}"/>
                </a:ext>
              </a:extLst>
            </p:cNvPr>
            <p:cNvSpPr/>
            <p:nvPr/>
          </p:nvSpPr>
          <p:spPr>
            <a:xfrm>
              <a:off x="1365724" y="5497688"/>
              <a:ext cx="4690327" cy="55195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53" name="Picture 5">
              <a:extLst>
                <a:ext uri="{FF2B5EF4-FFF2-40B4-BE49-F238E27FC236}">
                  <a16:creationId xmlns:a16="http://schemas.microsoft.com/office/drawing/2014/main" id="{E75E5207-8B03-4F8F-9A83-F1AF45F36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4258152" y="7097546"/>
              <a:ext cx="1307796" cy="130779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32">
              <a:extLst>
                <a:ext uri="{FF2B5EF4-FFF2-40B4-BE49-F238E27FC236}">
                  <a16:creationId xmlns:a16="http://schemas.microsoft.com/office/drawing/2014/main" id="{98FD5792-B930-46DE-BA58-7A4CF9F577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84455" y="6359240"/>
              <a:ext cx="1698106" cy="41433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52" name="Picture 4" descr="Image result for pure cloud solutions">
              <a:extLst>
                <a:ext uri="{FF2B5EF4-FFF2-40B4-BE49-F238E27FC236}">
                  <a16:creationId xmlns:a16="http://schemas.microsoft.com/office/drawing/2014/main" id="{F316F856-A927-42FF-9CF7-75ED150FD5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5846" y="8120643"/>
              <a:ext cx="1390377" cy="5032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4958FD9-A741-4352-98EE-736E9A7411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72007" y="6132290"/>
              <a:ext cx="1352345" cy="901564"/>
            </a:xfrm>
            <a:prstGeom prst="rect">
              <a:avLst/>
            </a:prstGeom>
          </p:spPr>
        </p:pic>
        <p:pic>
          <p:nvPicPr>
            <p:cNvPr id="69" name="Image 68">
              <a:extLst>
                <a:ext uri="{FF2B5EF4-FFF2-40B4-BE49-F238E27FC236}">
                  <a16:creationId xmlns:a16="http://schemas.microsoft.com/office/drawing/2014/main" id="{2BE101F0-B292-46FE-AABA-9E64F29F8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33508" y="8381303"/>
              <a:ext cx="1176038" cy="485116"/>
            </a:xfrm>
            <a:prstGeom prst="rect">
              <a:avLst/>
            </a:prstGeom>
          </p:spPr>
        </p:pic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D0663D8E-7858-7E4E-95DA-83A07D80E008}"/>
                </a:ext>
              </a:extLst>
            </p:cNvPr>
            <p:cNvSpPr txBox="1"/>
            <p:nvPr/>
          </p:nvSpPr>
          <p:spPr>
            <a:xfrm>
              <a:off x="1359221" y="5539557"/>
              <a:ext cx="4679579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VoIP Specialists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5AC78E6-A834-8942-82EF-555E9A27D1E9}"/>
              </a:ext>
            </a:extLst>
          </p:cNvPr>
          <p:cNvGrpSpPr/>
          <p:nvPr/>
        </p:nvGrpSpPr>
        <p:grpSpPr>
          <a:xfrm>
            <a:off x="921028" y="1203044"/>
            <a:ext cx="3296277" cy="2467492"/>
            <a:chOff x="1310546" y="1708656"/>
            <a:chExt cx="4690327" cy="3511036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D82A405B-72DD-FD47-9348-25DBBC3B88C2}"/>
                </a:ext>
              </a:extLst>
            </p:cNvPr>
            <p:cNvSpPr/>
            <p:nvPr/>
          </p:nvSpPr>
          <p:spPr>
            <a:xfrm>
              <a:off x="1310546" y="1708656"/>
              <a:ext cx="4679579" cy="3511036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1A52A23-0B6B-E34B-9613-C0C709502217}"/>
                </a:ext>
              </a:extLst>
            </p:cNvPr>
            <p:cNvSpPr/>
            <p:nvPr/>
          </p:nvSpPr>
          <p:spPr>
            <a:xfrm>
              <a:off x="1310546" y="1711997"/>
              <a:ext cx="4690327" cy="551954"/>
            </a:xfrm>
            <a:prstGeom prst="rect">
              <a:avLst/>
            </a:prstGeom>
            <a:solidFill>
              <a:srgbClr val="5A7F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22" name="Picture 19">
              <a:extLst>
                <a:ext uri="{FF2B5EF4-FFF2-40B4-BE49-F238E27FC236}">
                  <a16:creationId xmlns:a16="http://schemas.microsoft.com/office/drawing/2014/main" id="{7F71205A-7A43-4366-966B-3AF67EAC3B0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777960" y="2595997"/>
              <a:ext cx="1681036" cy="725734"/>
            </a:xfrm>
            <a:prstGeom prst="rect">
              <a:avLst/>
            </a:prstGeom>
            <a:noFill/>
          </p:spPr>
        </p:pic>
        <p:pic>
          <p:nvPicPr>
            <p:cNvPr id="58" name="Picture 2" descr="Résultat de recherche d'images pour &quot;inwi logo&quot;">
              <a:extLst>
                <a:ext uri="{FF2B5EF4-FFF2-40B4-BE49-F238E27FC236}">
                  <a16:creationId xmlns:a16="http://schemas.microsoft.com/office/drawing/2014/main" id="{B0F893D8-4798-4330-B0D0-FE93C2B2A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5044" y="2659503"/>
              <a:ext cx="1866175" cy="7257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838B7C-475A-FF49-9EC8-F54E5ABAFFC2}"/>
                </a:ext>
              </a:extLst>
            </p:cNvPr>
            <p:cNvSpPr txBox="1"/>
            <p:nvPr/>
          </p:nvSpPr>
          <p:spPr>
            <a:xfrm>
              <a:off x="1310546" y="1753193"/>
              <a:ext cx="4679578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MNOs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F575FD8-FFD5-9448-87CD-68BCF775EF4D}"/>
              </a:ext>
            </a:extLst>
          </p:cNvPr>
          <p:cNvGrpSpPr/>
          <p:nvPr/>
        </p:nvGrpSpPr>
        <p:grpSpPr>
          <a:xfrm>
            <a:off x="4401873" y="1198870"/>
            <a:ext cx="3297614" cy="2469135"/>
            <a:chOff x="6268874" y="1706318"/>
            <a:chExt cx="4692230" cy="351337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84BADEEA-5B99-BA4A-88C5-AD86BBAA777E}"/>
                </a:ext>
              </a:extLst>
            </p:cNvPr>
            <p:cNvSpPr/>
            <p:nvPr/>
          </p:nvSpPr>
          <p:spPr>
            <a:xfrm>
              <a:off x="6268874" y="1708656"/>
              <a:ext cx="4679579" cy="3511036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016BAC9B-44D2-D04E-B42E-9867309AF593}"/>
                </a:ext>
              </a:extLst>
            </p:cNvPr>
            <p:cNvSpPr/>
            <p:nvPr/>
          </p:nvSpPr>
          <p:spPr>
            <a:xfrm>
              <a:off x="6270777" y="1706318"/>
              <a:ext cx="4690327" cy="551954"/>
            </a:xfrm>
            <a:prstGeom prst="rect">
              <a:avLst/>
            </a:prstGeom>
            <a:solidFill>
              <a:srgbClr val="BE585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0" name="Picture 8">
              <a:extLst>
                <a:ext uri="{FF2B5EF4-FFF2-40B4-BE49-F238E27FC236}">
                  <a16:creationId xmlns:a16="http://schemas.microsoft.com/office/drawing/2014/main" id="{3B332DEA-A1E6-4A4E-B2E3-699A302E0F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8640943" y="3317512"/>
              <a:ext cx="2030812" cy="511497"/>
            </a:xfrm>
            <a:prstGeom prst="rect">
              <a:avLst/>
            </a:prstGeom>
          </p:spPr>
        </p:pic>
        <p:pic>
          <p:nvPicPr>
            <p:cNvPr id="62" name="Image 61">
              <a:extLst>
                <a:ext uri="{FF2B5EF4-FFF2-40B4-BE49-F238E27FC236}">
                  <a16:creationId xmlns:a16="http://schemas.microsoft.com/office/drawing/2014/main" id="{A4BFDE33-053A-4D3C-84FA-188BEF69B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579711" y="4034909"/>
              <a:ext cx="874819" cy="874818"/>
            </a:xfrm>
            <a:prstGeom prst="rect">
              <a:avLst/>
            </a:prstGeom>
          </p:spPr>
        </p:pic>
        <p:pic>
          <p:nvPicPr>
            <p:cNvPr id="66" name="Picture 2" descr="Afficher l'image d'origine">
              <a:extLst>
                <a:ext uri="{FF2B5EF4-FFF2-40B4-BE49-F238E27FC236}">
                  <a16:creationId xmlns:a16="http://schemas.microsoft.com/office/drawing/2014/main" id="{C7C69432-4222-48CB-BB73-12F83ACFD8F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95925" y="4351024"/>
              <a:ext cx="2555825" cy="51149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6CFE4E7D-5D07-F246-8769-A747610CD86E}"/>
                </a:ext>
              </a:extLst>
            </p:cNvPr>
            <p:cNvSpPr txBox="1"/>
            <p:nvPr/>
          </p:nvSpPr>
          <p:spPr>
            <a:xfrm>
              <a:off x="6279621" y="1753195"/>
              <a:ext cx="4679577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Tier-2 Fixed Operators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544A370D-2938-7443-8B5D-36B353CD3C9B}"/>
              </a:ext>
            </a:extLst>
          </p:cNvPr>
          <p:cNvGrpSpPr/>
          <p:nvPr/>
        </p:nvGrpSpPr>
        <p:grpSpPr>
          <a:xfrm>
            <a:off x="4401873" y="3856232"/>
            <a:ext cx="5734383" cy="2478019"/>
            <a:chOff x="6263499" y="5483921"/>
            <a:chExt cx="8159549" cy="3526015"/>
          </a:xfrm>
        </p:grpSpPr>
        <p:sp>
          <p:nvSpPr>
            <p:cNvPr id="81" name="Rectangle 80">
              <a:extLst>
                <a:ext uri="{FF2B5EF4-FFF2-40B4-BE49-F238E27FC236}">
                  <a16:creationId xmlns:a16="http://schemas.microsoft.com/office/drawing/2014/main" id="{4DFADEC7-7CD6-C542-A0AA-6FB04EDCE6FF}"/>
                </a:ext>
              </a:extLst>
            </p:cNvPr>
            <p:cNvSpPr/>
            <p:nvPr/>
          </p:nvSpPr>
          <p:spPr>
            <a:xfrm>
              <a:off x="6280750" y="5498900"/>
              <a:ext cx="4679579" cy="3511036"/>
            </a:xfrm>
            <a:prstGeom prst="rect">
              <a:avLst/>
            </a:prstGeom>
            <a:solidFill>
              <a:schemeClr val="bg1"/>
            </a:solidFill>
            <a:ln w="63500">
              <a:noFill/>
            </a:ln>
            <a:effectLst>
              <a:outerShdw blurRad="234889" sx="97352" sy="97352" algn="ctr" rotWithShape="0">
                <a:prstClr val="black">
                  <a:alpha val="5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4F41FFD4-8C00-0B4A-BBF2-D697F07D9A26}"/>
                </a:ext>
              </a:extLst>
            </p:cNvPr>
            <p:cNvSpPr/>
            <p:nvPr/>
          </p:nvSpPr>
          <p:spPr>
            <a:xfrm>
              <a:off x="6263499" y="5483921"/>
              <a:ext cx="4690327" cy="5519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65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pic>
          <p:nvPicPr>
            <p:cNvPr id="48" name="Image 22">
              <a:extLst>
                <a:ext uri="{FF2B5EF4-FFF2-40B4-BE49-F238E27FC236}">
                  <a16:creationId xmlns:a16="http://schemas.microsoft.com/office/drawing/2014/main" id="{87895D11-7D4E-49FD-A54D-E727BE927E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01405" y="6340716"/>
              <a:ext cx="2207412" cy="588644"/>
            </a:xfrm>
            <a:prstGeom prst="rect">
              <a:avLst/>
            </a:prstGeom>
            <a:noFill/>
          </p:spPr>
        </p:pic>
        <p:pic>
          <p:nvPicPr>
            <p:cNvPr id="50" name="Picture 14">
              <a:extLst>
                <a:ext uri="{FF2B5EF4-FFF2-40B4-BE49-F238E27FC236}">
                  <a16:creationId xmlns:a16="http://schemas.microsoft.com/office/drawing/2014/main" id="{81E254C7-85F2-408E-A262-BAB441A330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0539" y="6774500"/>
              <a:ext cx="2090365" cy="1327664"/>
            </a:xfrm>
            <a:prstGeom prst="rect">
              <a:avLst/>
            </a:prstGeom>
            <a:noFill/>
          </p:spPr>
        </p:pic>
        <p:pic>
          <p:nvPicPr>
            <p:cNvPr id="60" name="Image 59">
              <a:extLst>
                <a:ext uri="{FF2B5EF4-FFF2-40B4-BE49-F238E27FC236}">
                  <a16:creationId xmlns:a16="http://schemas.microsoft.com/office/drawing/2014/main" id="{116984F3-A889-48F5-BB86-4D22D8EE68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628900" y="8132690"/>
              <a:ext cx="1880150" cy="539522"/>
            </a:xfrm>
            <a:prstGeom prst="rect">
              <a:avLst/>
            </a:prstGeom>
          </p:spPr>
        </p:pic>
        <p:pic>
          <p:nvPicPr>
            <p:cNvPr id="51" name="Image 50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26209" y="6892813"/>
              <a:ext cx="1627085" cy="1057267"/>
            </a:xfrm>
            <a:prstGeom prst="rect">
              <a:avLst/>
            </a:prstGeom>
          </p:spPr>
        </p:pic>
        <p:pic>
          <p:nvPicPr>
            <p:cNvPr id="65" name="Image 64">
              <a:extLst>
                <a:ext uri="{FF2B5EF4-FFF2-40B4-BE49-F238E27FC236}">
                  <a16:creationId xmlns:a16="http://schemas.microsoft.com/office/drawing/2014/main" id="{E67EF884-3765-4A58-AB7B-164273C6EA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929099" y="8068547"/>
              <a:ext cx="1493949" cy="859724"/>
            </a:xfrm>
            <a:prstGeom prst="rect">
              <a:avLst/>
            </a:prstGeom>
          </p:spPr>
        </p:pic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7D0191F3-C1E2-E541-8183-B72D0D715BAD}"/>
                </a:ext>
              </a:extLst>
            </p:cNvPr>
            <p:cNvSpPr txBox="1"/>
            <p:nvPr/>
          </p:nvSpPr>
          <p:spPr>
            <a:xfrm>
              <a:off x="6280749" y="5539557"/>
              <a:ext cx="4679579" cy="5008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87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Telecom Distributors/VARs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41E04E04-BB21-C743-855F-9572E577EC82}"/>
              </a:ext>
            </a:extLst>
          </p:cNvPr>
          <p:cNvSpPr/>
          <p:nvPr/>
        </p:nvSpPr>
        <p:spPr>
          <a:xfrm rot="5400000">
            <a:off x="12476472" y="3894809"/>
            <a:ext cx="195900" cy="2498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65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A13DEAF-81BE-47B1-B796-DEB78CECA010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959308" y="2536576"/>
            <a:ext cx="984155" cy="903815"/>
          </a:xfrm>
          <a:prstGeom prst="rect">
            <a:avLst/>
          </a:prstGeom>
        </p:spPr>
      </p:pic>
      <p:pic>
        <p:nvPicPr>
          <p:cNvPr id="7" name="Picture 6" descr="A red and white logo&#10;&#10;Description automatically generated with low confidence">
            <a:extLst>
              <a:ext uri="{FF2B5EF4-FFF2-40B4-BE49-F238E27FC236}">
                <a16:creationId xmlns:a16="http://schemas.microsoft.com/office/drawing/2014/main" id="{9BCC8F94-95CF-4607-B1C8-416747A56614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80148" y="3100253"/>
            <a:ext cx="1657659" cy="367947"/>
          </a:xfrm>
          <a:prstGeom prst="rect">
            <a:avLst/>
          </a:prstGeom>
        </p:spPr>
      </p:pic>
      <p:pic>
        <p:nvPicPr>
          <p:cNvPr id="9" name="Picture 8" descr="A picture containing icon&#10;&#10;Description automatically generated">
            <a:extLst>
              <a:ext uri="{FF2B5EF4-FFF2-40B4-BE49-F238E27FC236}">
                <a16:creationId xmlns:a16="http://schemas.microsoft.com/office/drawing/2014/main" id="{413EFE57-A67A-42D3-952D-165E5379A597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1607358" y="2554264"/>
            <a:ext cx="716357" cy="395001"/>
          </a:xfrm>
          <a:prstGeom prst="rect">
            <a:avLst/>
          </a:prstGeom>
        </p:spPr>
      </p:pic>
      <p:pic>
        <p:nvPicPr>
          <p:cNvPr id="73" name="Picture 9" descr="Icon&#10;&#10;Description automatically generated">
            <a:extLst>
              <a:ext uri="{FF2B5EF4-FFF2-40B4-BE49-F238E27FC236}">
                <a16:creationId xmlns:a16="http://schemas.microsoft.com/office/drawing/2014/main" id="{9AD8859C-FD68-43F4-9D88-6F4CA0F67E94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5141531" y="5611406"/>
            <a:ext cx="358751" cy="595892"/>
          </a:xfrm>
          <a:prstGeom prst="rect">
            <a:avLst/>
          </a:prstGeom>
        </p:spPr>
      </p:pic>
      <p:pic>
        <p:nvPicPr>
          <p:cNvPr id="3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A200B8D4-2F82-438D-BD81-66EBAC1DD273}"/>
              </a:ext>
            </a:extLst>
          </p:cNvPr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4967911" y="1713728"/>
            <a:ext cx="1084001" cy="448498"/>
          </a:xfrm>
          <a:prstGeom prst="rect">
            <a:avLst/>
          </a:prstGeom>
        </p:spPr>
      </p:pic>
      <p:pic>
        <p:nvPicPr>
          <p:cNvPr id="63" name="Graphic 11">
            <a:extLst>
              <a:ext uri="{FF2B5EF4-FFF2-40B4-BE49-F238E27FC236}">
                <a16:creationId xmlns:a16="http://schemas.microsoft.com/office/drawing/2014/main" id="{D8F5E93C-EEE8-498D-940A-86CAE50B94AB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6320153" y="1742092"/>
            <a:ext cx="1084001" cy="415083"/>
          </a:xfrm>
          <a:prstGeom prst="rect">
            <a:avLst/>
          </a:prstGeom>
        </p:spPr>
      </p:pic>
      <p:pic>
        <p:nvPicPr>
          <p:cNvPr id="72" name="Picture 9" descr="Logo, icon&#10;&#10;Description automatically generated">
            <a:extLst>
              <a:ext uri="{FF2B5EF4-FFF2-40B4-BE49-F238E27FC236}">
                <a16:creationId xmlns:a16="http://schemas.microsoft.com/office/drawing/2014/main" id="{6356EC34-68E3-490E-8AF2-ECF1906B08A5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398288" y="4344006"/>
            <a:ext cx="1034736" cy="595562"/>
          </a:xfrm>
          <a:prstGeom prst="rect">
            <a:avLst/>
          </a:prstGeom>
        </p:spPr>
      </p:pic>
      <p:pic>
        <p:nvPicPr>
          <p:cNvPr id="74" name="Picture 11">
            <a:extLst>
              <a:ext uri="{FF2B5EF4-FFF2-40B4-BE49-F238E27FC236}">
                <a16:creationId xmlns:a16="http://schemas.microsoft.com/office/drawing/2014/main" id="{DC4D68EE-DA32-4692-A178-7E4DD547161C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1210100" y="4845696"/>
            <a:ext cx="1258011" cy="291785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7B84C7EF-E469-9F42-37F4-8B2001F8E1B4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2652441" y="4975682"/>
            <a:ext cx="1466534" cy="58661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926D6F85-31E5-5E48-D624-4EFF21C0B906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393389" y="2075380"/>
            <a:ext cx="1496284" cy="885423"/>
          </a:xfrm>
          <a:prstGeom prst="rect">
            <a:avLst/>
          </a:prstGeom>
        </p:spPr>
      </p:pic>
      <p:pic>
        <p:nvPicPr>
          <p:cNvPr id="1030" name="Picture 6" descr="Chip | EAÍ Telecom">
            <a:extLst>
              <a:ext uri="{FF2B5EF4-FFF2-40B4-BE49-F238E27FC236}">
                <a16:creationId xmlns:a16="http://schemas.microsoft.com/office/drawing/2014/main" id="{2C213388-546C-64D3-FF45-FAC20890E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90" y="5259171"/>
            <a:ext cx="1277890" cy="610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825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5353B9C-701F-4041-AB71-78D0063DD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50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09E72B-AAAD-4E17-AFED-1241DD15809B}"/>
              </a:ext>
            </a:extLst>
          </p:cNvPr>
          <p:cNvSpPr txBox="1"/>
          <p:nvPr/>
        </p:nvSpPr>
        <p:spPr>
          <a:xfrm>
            <a:off x="863039" y="201967"/>
            <a:ext cx="10465922" cy="12208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4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Tendências</a:t>
            </a:r>
            <a: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</a:t>
            </a: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mercado</a:t>
            </a:r>
            <a: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</a:t>
            </a: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UCaaS</a:t>
            </a:r>
            <a:b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+mn-cs"/>
              </a:rPr>
            </a:br>
            <a:r>
              <a:rPr lang="nl-NL" sz="4400" dirty="0">
                <a:solidFill>
                  <a:srgbClr val="AC96FF"/>
                </a:solidFill>
                <a:latin typeface="Impact"/>
              </a:rPr>
              <a:t>C</a:t>
            </a: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AC96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rescimento</a:t>
            </a:r>
            <a: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AC96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, </a:t>
            </a: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AC96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Consolidação</a:t>
            </a:r>
            <a:r>
              <a:rPr kumimoji="0" lang="nl-NL" sz="4400" b="0" i="0" u="none" strike="noStrike" kern="1200" cap="none" spc="0" normalizeH="0" baseline="0" noProof="0" dirty="0">
                <a:ln>
                  <a:noFill/>
                </a:ln>
                <a:solidFill>
                  <a:srgbClr val="AC96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 et </a:t>
            </a:r>
            <a:r>
              <a:rPr kumimoji="0" lang="nl-NL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AC96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Competição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rgbClr val="AC96FF"/>
              </a:solidFill>
              <a:effectLst/>
              <a:uLnTx/>
              <a:uFillTx/>
              <a:latin typeface="Impact"/>
              <a:ea typeface="+mn-ea"/>
              <a:cs typeface="+mn-cs"/>
            </a:endParaRP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71363247-45D4-4DF6-A175-CD0A7D6933D5}"/>
              </a:ext>
            </a:extLst>
          </p:cNvPr>
          <p:cNvGrpSpPr/>
          <p:nvPr/>
        </p:nvGrpSpPr>
        <p:grpSpPr>
          <a:xfrm>
            <a:off x="2069247" y="1595624"/>
            <a:ext cx="8179055" cy="5222862"/>
            <a:chOff x="2279109" y="1438228"/>
            <a:chExt cx="8179055" cy="5222862"/>
          </a:xfrm>
        </p:grpSpPr>
        <p:pic>
          <p:nvPicPr>
            <p:cNvPr id="4" name="Image 3">
              <a:extLst>
                <a:ext uri="{FF2B5EF4-FFF2-40B4-BE49-F238E27FC236}">
                  <a16:creationId xmlns:a16="http://schemas.microsoft.com/office/drawing/2014/main" id="{94AD73B7-AC5C-477B-9021-FA1924BD40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11984" t="18681" r="12983" b="4701"/>
            <a:stretch/>
          </p:blipFill>
          <p:spPr>
            <a:xfrm>
              <a:off x="2279109" y="1438228"/>
              <a:ext cx="8179055" cy="5219891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B595822-982A-4785-B33C-D15A141A178A}"/>
                </a:ext>
              </a:extLst>
            </p:cNvPr>
            <p:cNvSpPr/>
            <p:nvPr/>
          </p:nvSpPr>
          <p:spPr>
            <a:xfrm>
              <a:off x="2899429" y="6166356"/>
              <a:ext cx="4659305" cy="49471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72F3D4DB-A780-47CC-BEDE-F76D0759ECD6}"/>
                </a:ext>
              </a:extLst>
            </p:cNvPr>
            <p:cNvSpPr/>
            <p:nvPr/>
          </p:nvSpPr>
          <p:spPr>
            <a:xfrm>
              <a:off x="9848535" y="6302454"/>
              <a:ext cx="590889" cy="3586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20278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2"/>
            <a:extLst>
              <a:ext uri="{FF2B5EF4-FFF2-40B4-BE49-F238E27FC236}">
                <a16:creationId xmlns:a16="http://schemas.microsoft.com/office/drawing/2014/main" id="{61628207-A624-FA4F-A652-B406D262599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8" y="2231"/>
            <a:ext cx="12184066" cy="6853538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DFE922B8-3E36-504F-B8D6-BFFAB1075C73}"/>
              </a:ext>
            </a:extLst>
          </p:cNvPr>
          <p:cNvSpPr txBox="1">
            <a:spLocks/>
          </p:cNvSpPr>
          <p:nvPr/>
        </p:nvSpPr>
        <p:spPr>
          <a:xfrm>
            <a:off x="953235" y="2544511"/>
            <a:ext cx="10358065" cy="3631301"/>
          </a:xfrm>
          <a:prstGeom prst="rect">
            <a:avLst/>
          </a:prstGeom>
        </p:spPr>
        <p:txBody>
          <a:bodyPr lIns="0" tIns="0" rIns="0" bIns="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1"/>
                </a:solidFill>
                <a:latin typeface="Impact" panose="020B080603090205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7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434" b="0" i="0" u="none" strike="noStrike" kern="1200" cap="none" spc="0" normalizeH="0" baseline="0" noProof="0" dirty="0">
                <a:ln>
                  <a:noFill/>
                </a:ln>
                <a:solidFill>
                  <a:srgbClr val="38006C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ENREACH</a:t>
            </a:r>
          </a:p>
          <a:p>
            <a:pPr lvl="0">
              <a:lnSpc>
                <a:spcPct val="75000"/>
              </a:lnSpc>
              <a:defRPr/>
            </a:pPr>
            <a:r>
              <a:rPr kumimoji="0" lang="en-GB" sz="618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PRODUT0S &amp; SERVI</a:t>
            </a:r>
            <a:r>
              <a:rPr lang="pt-BR" sz="6109" dirty="0">
                <a:solidFill>
                  <a:schemeClr val="bg1"/>
                </a:solidFill>
              </a:rPr>
              <a:t>Ç</a:t>
            </a:r>
            <a:r>
              <a:rPr kumimoji="0" lang="en-GB" sz="6185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+mj-ea"/>
                <a:cs typeface="+mj-cs"/>
              </a:rPr>
              <a:t>OS</a:t>
            </a:r>
          </a:p>
        </p:txBody>
      </p:sp>
    </p:spTree>
    <p:extLst>
      <p:ext uri="{BB962C8B-B14F-4D97-AF65-F5344CB8AC3E}">
        <p14:creationId xmlns:p14="http://schemas.microsoft.com/office/powerpoint/2010/main" val="4073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B4C5D-E6C9-40AC-85DA-D0CB931ED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COLABORAÇÃO</a:t>
            </a:r>
            <a:br>
              <a:rPr lang="pt-BR" dirty="0"/>
            </a:br>
            <a:r>
              <a:rPr lang="pt-BR" dirty="0">
                <a:solidFill>
                  <a:schemeClr val="accent2">
                    <a:lumMod val="40000"/>
                    <a:lumOff val="60000"/>
                  </a:schemeClr>
                </a:solidFill>
              </a:rPr>
              <a:t>Desktop e Web-Rtc client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1A61C-F3E3-4AC3-A1C2-808D7588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6" name="Picture 5" descr="A screen shot of a computer&#10;&#10;Description automatically generated">
            <a:extLst>
              <a:ext uri="{FF2B5EF4-FFF2-40B4-BE49-F238E27FC236}">
                <a16:creationId xmlns:a16="http://schemas.microsoft.com/office/drawing/2014/main" id="{0DF8E677-3AFC-4D5A-9133-451694C332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5801" y="2092644"/>
            <a:ext cx="8265500" cy="408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381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7E2CB77-1253-3548-92F3-554EF558BBBD}"/>
              </a:ext>
            </a:extLst>
          </p:cNvPr>
          <p:cNvSpPr/>
          <p:nvPr/>
        </p:nvSpPr>
        <p:spPr>
          <a:xfrm>
            <a:off x="2270604" y="2947590"/>
            <a:ext cx="8557606" cy="2440358"/>
          </a:xfrm>
          <a:prstGeom prst="rect">
            <a:avLst/>
          </a:prstGeom>
          <a:pattFill prst="wdDnDiag">
            <a:fgClr>
              <a:schemeClr val="accent3"/>
            </a:fgClr>
            <a:bgClr>
              <a:schemeClr val="accent4"/>
            </a:bgClr>
          </a:pattFill>
          <a:ln w="12700" cap="flat" cmpd="sng" algn="ctr">
            <a:noFill/>
            <a:prstDash val="solid"/>
            <a:miter lim="800000"/>
          </a:ln>
          <a:effectLst/>
        </p:spPr>
        <p:txBody>
          <a:bodyPr lIns="91381" tIns="45690" rIns="91381" bIns="45690" rtlCol="0" anchor="ctr"/>
          <a:lstStyle/>
          <a:p>
            <a:pPr algn="ctr">
              <a:defRPr/>
            </a:pPr>
            <a:endParaRPr lang="en-GB" sz="1399" b="1" kern="0">
              <a:solidFill>
                <a:schemeClr val="bg1"/>
              </a:solidFill>
              <a:latin typeface="Century Gothic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84B8AF-4873-4E7F-BF03-DDE7C1B0C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595" y="921775"/>
            <a:ext cx="9071999" cy="1226751"/>
          </a:xfrm>
        </p:spPr>
        <p:txBody>
          <a:bodyPr/>
          <a:lstStyle/>
          <a:p>
            <a:r>
              <a:rPr lang="en-US" dirty="0" err="1">
                <a:solidFill>
                  <a:schemeClr val="accent2"/>
                </a:solidFill>
              </a:rPr>
              <a:t>Portais</a:t>
            </a:r>
            <a:r>
              <a:rPr lang="en-US" dirty="0">
                <a:solidFill>
                  <a:schemeClr val="accent2"/>
                </a:solidFill>
              </a:rPr>
              <a:t> end user WHITELABEL </a:t>
            </a:r>
            <a:br>
              <a:rPr lang="en-US" dirty="0"/>
            </a:br>
            <a:endParaRPr lang="nl-NL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797C80B9-594A-43A2-AD5A-93D34A0B16B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8597" y="921775"/>
            <a:ext cx="9422198" cy="662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132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8997AF-0BD4-4B05-8011-A44267E6C5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COLABORAÇÃO</a:t>
            </a:r>
            <a:br>
              <a:rPr lang="pt-BR"/>
            </a:br>
            <a:r>
              <a:rPr lang="pt-BR">
                <a:solidFill>
                  <a:schemeClr val="bg1"/>
                </a:solidFill>
              </a:rPr>
              <a:t>Colaboração por vídeo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0C6D744-FCD0-4CA6-A800-DB3F0E903F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ISTRA Meeting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AB22DD9B-915B-480F-8C97-58238DD4D5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/>
              <a:t>Até 25 participantes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/>
              <a:t>Econômico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/>
              <a:t>Funciona pelo navegador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90B62A2-93E0-4EDD-8A81-15FDE7FE8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t-BR" dirty="0"/>
              <a:t>ISTRA  (Zoom)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CB3E752-2A9B-44AB-96D0-F61F4F64442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/>
              <a:t>Até 300 participantes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/>
              <a:t>Inclui a funcionalidade de webinar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83885B-5A28-4E9B-8406-5B1DEB9B2936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831638" y="6176963"/>
            <a:ext cx="360362" cy="360362"/>
          </a:xfrm>
        </p:spPr>
        <p:txBody>
          <a:bodyPr/>
          <a:lstStyle/>
          <a:p>
            <a:fld id="{DB41057F-B3BA-DC45-99FA-53B46ABA3621}" type="slidenum">
              <a:rPr lang="en-US" smtClean="0"/>
              <a:t>11</a:t>
            </a:fld>
            <a:endParaRPr lang="en-US"/>
          </a:p>
        </p:txBody>
      </p:sp>
      <p:pic>
        <p:nvPicPr>
          <p:cNvPr id="16" name="Picture 15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7331BA13-BE8F-4BE8-BE34-036596421B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026" y="3595388"/>
            <a:ext cx="3838095" cy="2695238"/>
          </a:xfrm>
          <a:prstGeom prst="rect">
            <a:avLst/>
          </a:prstGeom>
        </p:spPr>
      </p:pic>
      <p:pic>
        <p:nvPicPr>
          <p:cNvPr id="18" name="Picture 17" descr="A screen shot of a group of people posing for a photo&#10;&#10;Description automatically generated">
            <a:extLst>
              <a:ext uri="{FF2B5EF4-FFF2-40B4-BE49-F238E27FC236}">
                <a16:creationId xmlns:a16="http://schemas.microsoft.com/office/drawing/2014/main" id="{0D4EAB6E-0DAF-4CA4-9982-81AB85A1D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962" y="3915845"/>
            <a:ext cx="2602829" cy="2054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428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B7111CA-71E9-4F72-B05E-9CB164A463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MOBILIDADE</a:t>
            </a:r>
            <a:br>
              <a:rPr lang="pt-BR"/>
            </a:br>
            <a:r>
              <a:rPr lang="pt-BR">
                <a:solidFill>
                  <a:schemeClr val="bg1"/>
                </a:solidFill>
              </a:rPr>
              <a:t>Mobile client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948B7C-CE5C-4E95-AB6C-88D8AAF58B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Integração total da mobilidade através da nossa funcionalidade FMC e aplicativo móvel </a:t>
            </a:r>
            <a:r>
              <a:rPr lang="pt-BR" i="1" dirty="0"/>
              <a:t>WHITE LABEL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Histórico unificado de comunicações e contatos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 err="1">
                <a:solidFill>
                  <a:schemeClr val="accent2"/>
                </a:solidFill>
                <a:latin typeface="Century Gothic" panose="020B0502020202020204" pitchFamily="34" charset="0"/>
              </a:rPr>
              <a:t>Softphone</a:t>
            </a:r>
            <a:r>
              <a:rPr lang="pt-BR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 integrado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9006C"/>
                </a:solidFill>
              </a:rPr>
              <a:t>Chat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Recursos de videoconferência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Presença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39006C"/>
                </a:solidFill>
                <a:latin typeface="Century Gothic" panose="020B0502020202020204" pitchFamily="34" charset="0"/>
              </a:rPr>
              <a:t>Login/logout de ACD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accent2"/>
                </a:solidFill>
                <a:latin typeface="Century Gothic" panose="020B0502020202020204" pitchFamily="34" charset="0"/>
              </a:rPr>
              <a:t>Totalmente personalizável</a:t>
            </a:r>
          </a:p>
          <a:p>
            <a:endParaRPr lang="nl-NL" dirty="0"/>
          </a:p>
        </p:txBody>
      </p:sp>
      <p:pic>
        <p:nvPicPr>
          <p:cNvPr id="12" name="Image 22">
            <a:extLst>
              <a:ext uri="{FF2B5EF4-FFF2-40B4-BE49-F238E27FC236}">
                <a16:creationId xmlns:a16="http://schemas.microsoft.com/office/drawing/2014/main" id="{9D311DA4-2DF7-480A-A026-5D50F42D1F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159" y="3184473"/>
            <a:ext cx="1494339" cy="2737357"/>
          </a:xfrm>
          <a:prstGeom prst="rect">
            <a:avLst/>
          </a:prstGeom>
        </p:spPr>
      </p:pic>
      <p:pic>
        <p:nvPicPr>
          <p:cNvPr id="14" name="Image 24">
            <a:extLst>
              <a:ext uri="{FF2B5EF4-FFF2-40B4-BE49-F238E27FC236}">
                <a16:creationId xmlns:a16="http://schemas.microsoft.com/office/drawing/2014/main" id="{A4F0D04D-3DD5-447F-8596-EDAA0CD30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8319" y="3185995"/>
            <a:ext cx="1493508" cy="2735835"/>
          </a:xfrm>
          <a:prstGeom prst="rect">
            <a:avLst/>
          </a:prstGeom>
        </p:spPr>
      </p:pic>
      <p:pic>
        <p:nvPicPr>
          <p:cNvPr id="16" name="Image 26">
            <a:extLst>
              <a:ext uri="{FF2B5EF4-FFF2-40B4-BE49-F238E27FC236}">
                <a16:creationId xmlns:a16="http://schemas.microsoft.com/office/drawing/2014/main" id="{0A9B30FC-FDBD-4D91-AEBB-ED22AAA222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1376" y="3179863"/>
            <a:ext cx="1494755" cy="2738119"/>
          </a:xfrm>
          <a:prstGeom prst="rect">
            <a:avLst/>
          </a:prstGeom>
        </p:spPr>
      </p:pic>
      <p:pic>
        <p:nvPicPr>
          <p:cNvPr id="18" name="Picture 17" descr="A screenshot of a cell phone&#10;&#10;Description automatically generated">
            <a:extLst>
              <a:ext uri="{FF2B5EF4-FFF2-40B4-BE49-F238E27FC236}">
                <a16:creationId xmlns:a16="http://schemas.microsoft.com/office/drawing/2014/main" id="{6C443673-E5E4-4E27-9DC3-AFC3FE5F513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67953" y="3185995"/>
            <a:ext cx="1493488" cy="2735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8167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A8AC8CA-BCE6-4666-93EB-ACA5916773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PRODUTIVIDADE</a:t>
            </a:r>
            <a:br>
              <a:rPr lang="pt-BR" dirty="0"/>
            </a:br>
            <a:r>
              <a:rPr lang="pt-BR" dirty="0">
                <a:solidFill>
                  <a:schemeClr val="bg1"/>
                </a:solidFill>
              </a:rPr>
              <a:t>Call Center e relatórios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D5D7B41-1058-4C74-922F-B494D67284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Funcionalidades avançadas de Call Center inbound para : </a:t>
            </a:r>
          </a:p>
          <a:p>
            <a:pPr marL="555750" lvl="1" indent="-285750">
              <a:buFont typeface="Wingdings" panose="05000000000000000000" pitchFamily="2" charset="2"/>
              <a:buChar char="ü"/>
            </a:pPr>
            <a:r>
              <a:rPr lang="pt-BR" dirty="0"/>
              <a:t>Informar melhor o cliente sobre seu produto</a:t>
            </a:r>
          </a:p>
          <a:p>
            <a:pPr marL="555750" lvl="1" indent="-285750">
              <a:buFont typeface="Wingdings" panose="05000000000000000000" pitchFamily="2" charset="2"/>
              <a:buChar char="ü"/>
            </a:pPr>
            <a:r>
              <a:rPr lang="pt-BR" dirty="0"/>
              <a:t>Gerenciar compromissos de clientes</a:t>
            </a:r>
          </a:p>
          <a:p>
            <a:pPr marL="555750" lvl="1" indent="-285750">
              <a:buFont typeface="Wingdings" panose="05000000000000000000" pitchFamily="2" charset="2"/>
              <a:buChar char="ü"/>
            </a:pPr>
            <a:r>
              <a:rPr lang="pt-BR" dirty="0"/>
              <a:t>.Responder à demanda de orçamento</a:t>
            </a:r>
          </a:p>
          <a:p>
            <a:pPr marL="555750" lvl="1" indent="-285750">
              <a:buFont typeface="Wingdings" panose="05000000000000000000" pitchFamily="2" charset="2"/>
              <a:buChar char="ü"/>
            </a:pPr>
            <a:r>
              <a:rPr lang="pt-BR" dirty="0"/>
              <a:t>Resposta rápida a problemas técnicos (pos-venda)</a:t>
            </a:r>
          </a:p>
          <a:p>
            <a:pPr lvl="1"/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>
                <a:solidFill>
                  <a:srgbClr val="39006C"/>
                </a:solidFill>
              </a:rPr>
              <a:t>Dashboard ACD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Relatórios detalhados</a:t>
            </a:r>
          </a:p>
        </p:txBody>
      </p:sp>
      <p:pic>
        <p:nvPicPr>
          <p:cNvPr id="3" name="Picture 3" descr="Graphical user interface&#10;&#10;Description automatically generated">
            <a:extLst>
              <a:ext uri="{FF2B5EF4-FFF2-40B4-BE49-F238E27FC236}">
                <a16:creationId xmlns:a16="http://schemas.microsoft.com/office/drawing/2014/main" id="{26B51F13-327B-4AD8-8F5A-35F17C97A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905" y="136839"/>
            <a:ext cx="3572435" cy="3377572"/>
          </a:xfrm>
          <a:prstGeom prst="rect">
            <a:avLst/>
          </a:prstGeom>
        </p:spPr>
      </p:pic>
      <p:pic>
        <p:nvPicPr>
          <p:cNvPr id="4" name="Picture 4" descr="A screenshot of a computer screen&#10;&#10;Description automatically generated">
            <a:extLst>
              <a:ext uri="{FF2B5EF4-FFF2-40B4-BE49-F238E27FC236}">
                <a16:creationId xmlns:a16="http://schemas.microsoft.com/office/drawing/2014/main" id="{5A874569-0B67-4107-AE4A-F5B5A0FB4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9980" y="3476020"/>
            <a:ext cx="5186082" cy="2835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2410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6F5EA-B248-4F01-8209-7B0E7D60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595" y="810457"/>
            <a:ext cx="11160125" cy="513800"/>
          </a:xfrm>
        </p:spPr>
        <p:txBody>
          <a:bodyPr/>
          <a:lstStyle/>
          <a:p>
            <a:r>
              <a:rPr lang="en-US" dirty="0"/>
              <a:t>INTEGRA</a:t>
            </a:r>
            <a:r>
              <a:rPr lang="pt-BR" dirty="0"/>
              <a:t>Ç</a:t>
            </a:r>
            <a:r>
              <a:rPr lang="en-US" dirty="0"/>
              <a:t>ÃO CRM</a:t>
            </a:r>
            <a:br>
              <a:rPr lang="en-US" dirty="0"/>
            </a:br>
            <a:endParaRPr lang="nl-NL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E9F517-74C7-46BE-ACAE-A56520EF4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8595" y="1611086"/>
            <a:ext cx="5553264" cy="2340640"/>
          </a:xfrm>
        </p:spPr>
        <p:txBody>
          <a:bodyPr/>
          <a:lstStyle/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546" dirty="0"/>
              <a:t>Integração com uma maioria de CRM’s do mercado.</a:t>
            </a:r>
          </a:p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546" dirty="0"/>
              <a:t>Disponível por meio de um conector de plug-in ou por meio de integração de API.</a:t>
            </a:r>
          </a:p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546" dirty="0"/>
              <a:t>Integração nativa spécifica com Salesforce</a:t>
            </a:r>
          </a:p>
          <a:p>
            <a:pPr marL="285750" indent="-285750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546" dirty="0"/>
              <a:t> lncorporado diretamente ao softphone desktop.</a:t>
            </a:r>
            <a:endParaRPr lang="nl-NL" sz="1546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28304-7A86-4DF1-A01D-A1FAB1EE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3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2E4483-5B2D-4AA5-8CD5-BDA52431A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83196" y="3040060"/>
            <a:ext cx="3387313" cy="20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31543F0-3F01-443A-961B-F1CC84CD6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28120" y="1513786"/>
            <a:ext cx="3579070" cy="253398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5ACDBA-1F90-468F-B164-241C2CC5F4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42819" y="4047768"/>
            <a:ext cx="2306559" cy="180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object 5">
            <a:extLst>
              <a:ext uri="{FF2B5EF4-FFF2-40B4-BE49-F238E27FC236}">
                <a16:creationId xmlns:a16="http://schemas.microsoft.com/office/drawing/2014/main" id="{5EE65DC2-04AA-7847-8B4D-AF39D45F928E}"/>
              </a:ext>
            </a:extLst>
          </p:cNvPr>
          <p:cNvPicPr/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48825" y="2231"/>
            <a:ext cx="4043175" cy="6853538"/>
          </a:xfrm>
          <a:prstGeom prst="rect">
            <a:avLst/>
          </a:prstGeom>
        </p:spPr>
      </p:pic>
      <p:pic>
        <p:nvPicPr>
          <p:cNvPr id="9" name="Google Shape;147;p20">
            <a:extLst>
              <a:ext uri="{FF2B5EF4-FFF2-40B4-BE49-F238E27FC236}">
                <a16:creationId xmlns:a16="http://schemas.microsoft.com/office/drawing/2014/main" id="{E25F1D31-50EC-E24D-9CC8-8F86EBFF44E7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88595" y="4360542"/>
            <a:ext cx="2713287" cy="1488539"/>
          </a:xfrm>
          <a:prstGeom prst="rect">
            <a:avLst/>
          </a:prstGeom>
          <a:noFill/>
          <a:ln w="50800">
            <a:noFill/>
            <a:miter lim="800000"/>
          </a:ln>
          <a:effectLst>
            <a:outerShdw blurRad="203200" algn="ctr" rotWithShape="0">
              <a:prstClr val="black">
                <a:alpha val="15000"/>
              </a:prstClr>
            </a:outerShdw>
          </a:effectLst>
        </p:spPr>
      </p:pic>
      <p:pic>
        <p:nvPicPr>
          <p:cNvPr id="10" name="Google Shape;146;p20">
            <a:extLst>
              <a:ext uri="{FF2B5EF4-FFF2-40B4-BE49-F238E27FC236}">
                <a16:creationId xmlns:a16="http://schemas.microsoft.com/office/drawing/2014/main" id="{5923C97A-6746-AC4D-B06A-7F207A4256A1}"/>
              </a:ext>
            </a:extLst>
          </p:cNvPr>
          <p:cNvPicPr preferRelativeResize="0">
            <a:picLocks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9551" y="4360542"/>
            <a:ext cx="2944363" cy="1488539"/>
          </a:xfrm>
          <a:prstGeom prst="rect">
            <a:avLst/>
          </a:prstGeom>
          <a:noFill/>
          <a:ln w="50800">
            <a:noFill/>
            <a:miter lim="800000"/>
          </a:ln>
          <a:effectLst>
            <a:outerShdw blurRad="203200" algn="ctr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6995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36F5EA-B248-4F01-8209-7B0E7D606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8595" y="810456"/>
            <a:ext cx="11160125" cy="1105429"/>
          </a:xfrm>
        </p:spPr>
        <p:txBody>
          <a:bodyPr/>
          <a:lstStyle/>
          <a:p>
            <a:r>
              <a:rPr lang="en-US" dirty="0"/>
              <a:t>INTEGRA</a:t>
            </a:r>
            <a:r>
              <a:rPr lang="pt-BR" dirty="0"/>
              <a:t>Ç</a:t>
            </a:r>
            <a:r>
              <a:rPr lang="en-US" dirty="0"/>
              <a:t>ÃO multi-</a:t>
            </a:r>
            <a:r>
              <a:rPr lang="en-US" dirty="0" err="1"/>
              <a:t>países</a:t>
            </a:r>
            <a:r>
              <a:rPr lang="en-US" dirty="0"/>
              <a:t>, </a:t>
            </a:r>
            <a:r>
              <a:rPr lang="en-US" dirty="0" err="1"/>
              <a:t>convergência</a:t>
            </a:r>
            <a:r>
              <a:rPr lang="en-US" dirty="0"/>
              <a:t> </a:t>
            </a:r>
            <a:r>
              <a:rPr lang="en-US" dirty="0" err="1"/>
              <a:t>fixo-móvel</a:t>
            </a:r>
            <a:r>
              <a:rPr lang="en-US" dirty="0"/>
              <a:t>, multi-</a:t>
            </a:r>
            <a:r>
              <a:rPr lang="en-US" dirty="0" err="1"/>
              <a:t>terminais</a:t>
            </a:r>
            <a:r>
              <a:rPr lang="en-US" dirty="0"/>
              <a:t>, </a:t>
            </a:r>
            <a:br>
              <a:rPr lang="en-US" dirty="0"/>
            </a:br>
            <a:br>
              <a:rPr lang="en-US" dirty="0"/>
            </a:br>
            <a:endParaRPr lang="nl-NL" dirty="0">
              <a:solidFill>
                <a:schemeClr val="accent2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5E9F517-74C7-46BE-ACAE-A56520EF4F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88595" y="2188029"/>
            <a:ext cx="8040462" cy="3989570"/>
          </a:xfrm>
        </p:spPr>
        <p:txBody>
          <a:bodyPr/>
          <a:lstStyle/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800" b="1" dirty="0"/>
              <a:t>Multi-pa</a:t>
            </a:r>
            <a:r>
              <a:rPr lang="en-US" sz="1800" b="1" dirty="0"/>
              <a:t>í</a:t>
            </a:r>
            <a:r>
              <a:rPr lang="pt-BR" sz="1800" b="1" dirty="0"/>
              <a:t>ses : </a:t>
            </a:r>
            <a:r>
              <a:rPr lang="pt-BR" sz="1800" dirty="0"/>
              <a:t>A empresa pode estar associada a um país.</a:t>
            </a:r>
          </a:p>
          <a:p>
            <a:pPr marL="284400">
              <a:spcAft>
                <a:spcPts val="1054"/>
              </a:spcAft>
              <a:buClr>
                <a:schemeClr val="accent1"/>
              </a:buClr>
            </a:pPr>
            <a:r>
              <a:rPr lang="pt-BR" sz="1800" dirty="0"/>
              <a:t>Isto determinará como discar um número chamado e como uma chamada recebida será apresentada.</a:t>
            </a:r>
          </a:p>
          <a:p>
            <a:pPr marL="284400">
              <a:spcAft>
                <a:spcPts val="1054"/>
              </a:spcAft>
              <a:buClr>
                <a:schemeClr val="accent1"/>
              </a:buClr>
            </a:pPr>
            <a:r>
              <a:rPr lang="pt-BR" sz="1800" dirty="0"/>
              <a:t>Cada ramal utiliza um plano de discagem de país específico;</a:t>
            </a:r>
          </a:p>
          <a:p>
            <a:pPr marL="284400">
              <a:spcAft>
                <a:spcPts val="1054"/>
              </a:spcAft>
              <a:buClr>
                <a:schemeClr val="accent1"/>
              </a:buClr>
            </a:pPr>
            <a:r>
              <a:rPr lang="pt-BR" sz="1800" dirty="0"/>
              <a:t>As chamadas recebidas são apresentadas seguindo o plano de discagem do país do ramal. As chamadas de saída serão formatadas de acordo com o plano de discagem do país do ramal.</a:t>
            </a:r>
          </a:p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800" b="1" dirty="0"/>
              <a:t>Convergência fixo-móvel </a:t>
            </a:r>
            <a:r>
              <a:rPr lang="pt-BR" sz="1800" dirty="0"/>
              <a:t>: Adicionar o seu celular como um dispositivo adicional ligado ao mesmo número do telefone fixo.</a:t>
            </a:r>
          </a:p>
          <a:p>
            <a:pPr marL="285574" indent="-285574">
              <a:spcAft>
                <a:spcPts val="1054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pt-BR" sz="1800" b="1" dirty="0"/>
              <a:t>Auto-Provisionamento : </a:t>
            </a:r>
            <a:r>
              <a:rPr lang="pt-BR" sz="1800" dirty="0"/>
              <a:t>Provisionamento «Plug &amp; Play» para telefones IP.</a:t>
            </a:r>
            <a:endParaRPr lang="nl-NL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F28304-7A86-4DF1-A01D-A1FAB1EEE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3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B41057F-B3BA-DC45-99FA-53B46ABA362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tint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pPr marL="0" marR="0" lvl="0" indent="0" algn="r" defTabSz="91383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>
                  <a:tint val="75000"/>
                </a:srgb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F2E4483-5B2D-4AA5-8CD5-BDA52431A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983196" y="3040060"/>
            <a:ext cx="3387313" cy="2015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B31543F0-3F01-443A-961B-F1CC84CD6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528120" y="1513786"/>
            <a:ext cx="3579070" cy="2533982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5ACDBA-1F90-468F-B164-241C2CC5F4D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442819" y="4047768"/>
            <a:ext cx="2306559" cy="1801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74120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all-deflection.mp4" descr="Call-deflection.mp4">
            <a:hlinkClick r:id="" action="ppaction://media"/>
            <a:extLst>
              <a:ext uri="{FF2B5EF4-FFF2-40B4-BE49-F238E27FC236}">
                <a16:creationId xmlns:a16="http://schemas.microsoft.com/office/drawing/2014/main" id="{33C0DB19-FC05-BB42-841D-C504C56F39A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738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0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rapezium 1">
            <a:extLst>
              <a:ext uri="{FF2B5EF4-FFF2-40B4-BE49-F238E27FC236}">
                <a16:creationId xmlns:a16="http://schemas.microsoft.com/office/drawing/2014/main" id="{E6B1D63B-69E4-7346-8743-C2C612698A5A}"/>
              </a:ext>
            </a:extLst>
          </p:cNvPr>
          <p:cNvSpPr/>
          <p:nvPr/>
        </p:nvSpPr>
        <p:spPr>
          <a:xfrm rot="5735210">
            <a:off x="5033181" y="2116276"/>
            <a:ext cx="3361277" cy="3736725"/>
          </a:xfrm>
          <a:prstGeom prst="trapezoid">
            <a:avLst>
              <a:gd name="adj" fmla="val 44600"/>
            </a:avLst>
          </a:prstGeom>
          <a:solidFill>
            <a:srgbClr val="AC96FF">
              <a:alpha val="2902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N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Google Shape;100;p20"/>
          <p:cNvSpPr/>
          <p:nvPr/>
        </p:nvSpPr>
        <p:spPr>
          <a:xfrm>
            <a:off x="900433" y="1373167"/>
            <a:ext cx="4713600" cy="4723200"/>
          </a:xfrm>
          <a:prstGeom prst="ellipse">
            <a:avLst/>
          </a:prstGeom>
          <a:solidFill>
            <a:srgbClr val="AC96FF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01" name="Google Shape;101;p20"/>
          <p:cNvPicPr preferRelativeResize="0"/>
          <p:nvPr/>
        </p:nvPicPr>
        <p:blipFill>
          <a:blip r:embed="rId3" cstate="screen">
            <a:alphaModFix am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5300" y="1252100"/>
            <a:ext cx="5194997" cy="5195067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0"/>
          <p:cNvSpPr/>
          <p:nvPr/>
        </p:nvSpPr>
        <p:spPr>
          <a:xfrm>
            <a:off x="7549451" y="2389567"/>
            <a:ext cx="2747200" cy="2696400"/>
          </a:xfrm>
          <a:prstGeom prst="donut">
            <a:avLst>
              <a:gd name="adj" fmla="val 11083"/>
            </a:avLst>
          </a:prstGeom>
          <a:solidFill>
            <a:srgbClr val="9D93C7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cxnSp>
        <p:nvCxnSpPr>
          <p:cNvPr id="103" name="Google Shape;103;p20"/>
          <p:cNvCxnSpPr/>
          <p:nvPr/>
        </p:nvCxnSpPr>
        <p:spPr>
          <a:xfrm rot="10800000">
            <a:off x="7948233" y="2111200"/>
            <a:ext cx="295600" cy="5028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4" name="Google Shape;104;p20"/>
          <p:cNvCxnSpPr/>
          <p:nvPr/>
        </p:nvCxnSpPr>
        <p:spPr>
          <a:xfrm flipH="1">
            <a:off x="8004233" y="4876967"/>
            <a:ext cx="239600" cy="5952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5" name="Google Shape;105;p20"/>
          <p:cNvCxnSpPr/>
          <p:nvPr/>
        </p:nvCxnSpPr>
        <p:spPr>
          <a:xfrm rot="10800000">
            <a:off x="8898633" y="1935567"/>
            <a:ext cx="18400" cy="4540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6" name="Google Shape;106;p20"/>
          <p:cNvCxnSpPr/>
          <p:nvPr/>
        </p:nvCxnSpPr>
        <p:spPr>
          <a:xfrm rot="10800000" flipH="1">
            <a:off x="9511433" y="2103200"/>
            <a:ext cx="273200" cy="4864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7" name="Google Shape;107;p20"/>
          <p:cNvCxnSpPr>
            <a:stCxn id="102" idx="4"/>
          </p:cNvCxnSpPr>
          <p:nvPr/>
        </p:nvCxnSpPr>
        <p:spPr>
          <a:xfrm>
            <a:off x="8923051" y="5085967"/>
            <a:ext cx="7200" cy="4820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8" name="Google Shape;108;p20"/>
          <p:cNvCxnSpPr/>
          <p:nvPr/>
        </p:nvCxnSpPr>
        <p:spPr>
          <a:xfrm>
            <a:off x="9595633" y="4889367"/>
            <a:ext cx="308800" cy="5268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09" name="Google Shape;109;p20"/>
          <p:cNvCxnSpPr>
            <a:cxnSpLocks/>
            <a:stCxn id="102" idx="6"/>
          </p:cNvCxnSpPr>
          <p:nvPr/>
        </p:nvCxnSpPr>
        <p:spPr>
          <a:xfrm rot="10800000" flipH="1">
            <a:off x="10296651" y="3731767"/>
            <a:ext cx="464800" cy="60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10" name="Google Shape;110;p20"/>
          <p:cNvCxnSpPr/>
          <p:nvPr/>
        </p:nvCxnSpPr>
        <p:spPr>
          <a:xfrm rot="10800000" flipH="1">
            <a:off x="7084651" y="3734767"/>
            <a:ext cx="464800" cy="6000"/>
          </a:xfrm>
          <a:prstGeom prst="straightConnector1">
            <a:avLst/>
          </a:prstGeom>
          <a:noFill/>
          <a:ln w="38100" cap="flat" cmpd="sng">
            <a:solidFill>
              <a:srgbClr val="9D93C7"/>
            </a:solidFill>
            <a:prstDash val="solid"/>
            <a:round/>
            <a:headEnd type="oval" w="med" len="med"/>
            <a:tailEnd type="none" w="med" len="med"/>
          </a:ln>
        </p:spPr>
      </p:cxnSp>
      <p:pic>
        <p:nvPicPr>
          <p:cNvPr id="111" name="Google Shape;11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09434" y="3322318"/>
            <a:ext cx="830900" cy="8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12068" y="3473967"/>
            <a:ext cx="657233" cy="5216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0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8532" y="2836699"/>
            <a:ext cx="1997400" cy="19974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20"/>
          <p:cNvSpPr txBox="1">
            <a:spLocks noGrp="1"/>
          </p:cNvSpPr>
          <p:nvPr>
            <p:ph type="ctrTitle" idx="4294967295"/>
          </p:nvPr>
        </p:nvSpPr>
        <p:spPr>
          <a:xfrm>
            <a:off x="1160996" y="334100"/>
            <a:ext cx="4283600" cy="92333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000" b="0" dirty="0">
                <a:solidFill>
                  <a:srgbClr val="412999"/>
                </a:solidFill>
              </a:rPr>
              <a:t> </a:t>
            </a:r>
            <a:r>
              <a:rPr lang="en-US" sz="4000" b="0">
                <a:solidFill>
                  <a:srgbClr val="412999"/>
                </a:solidFill>
              </a:rPr>
              <a:t>AGENTE VIRTUAL OMNI CHANNEL</a:t>
            </a:r>
            <a:endParaRPr sz="4000" b="0" dirty="0">
              <a:solidFill>
                <a:srgbClr val="412999"/>
              </a:solidFill>
            </a:endParaRPr>
          </a:p>
        </p:txBody>
      </p:sp>
      <p:sp>
        <p:nvSpPr>
          <p:cNvPr id="115" name="Google Shape;115;p20"/>
          <p:cNvSpPr txBox="1"/>
          <p:nvPr/>
        </p:nvSpPr>
        <p:spPr>
          <a:xfrm>
            <a:off x="10767167" y="3995567"/>
            <a:ext cx="8308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39006C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CRM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39006C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6" name="Google Shape;116;p20"/>
          <p:cNvSpPr txBox="1"/>
          <p:nvPr/>
        </p:nvSpPr>
        <p:spPr>
          <a:xfrm>
            <a:off x="6229067" y="3919367"/>
            <a:ext cx="991600" cy="53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867" b="0" i="0" u="none" strike="noStrike" kern="0" cap="none" spc="0" normalizeH="0" baseline="0" noProof="0">
                <a:ln>
                  <a:noFill/>
                </a:ln>
                <a:solidFill>
                  <a:srgbClr val="39006C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INBOX</a:t>
            </a:r>
            <a:endParaRPr kumimoji="0" sz="1867" b="0" i="0" u="none" strike="noStrike" kern="0" cap="none" spc="0" normalizeH="0" baseline="0" noProof="0">
              <a:ln>
                <a:noFill/>
              </a:ln>
              <a:solidFill>
                <a:srgbClr val="39006C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7" name="Google Shape;117;p20"/>
          <p:cNvSpPr txBox="1"/>
          <p:nvPr/>
        </p:nvSpPr>
        <p:spPr>
          <a:xfrm>
            <a:off x="1807670" y="4941192"/>
            <a:ext cx="3030172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EVA</a:t>
            </a:r>
            <a:endParaRPr kumimoji="0" sz="32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pic>
        <p:nvPicPr>
          <p:cNvPr id="118" name="Google Shape;118;p20"/>
          <p:cNvPicPr preferRelativeResize="0"/>
          <p:nvPr/>
        </p:nvPicPr>
        <p:blipFill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30830" y="887651"/>
            <a:ext cx="1017397" cy="1050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0"/>
          <p:cNvPicPr preferRelativeResize="0"/>
          <p:nvPr/>
        </p:nvPicPr>
        <p:blipFill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0805" y="5416168"/>
            <a:ext cx="1238306" cy="1100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0"/>
          <p:cNvPicPr preferRelativeResize="0"/>
          <p:nvPr/>
        </p:nvPicPr>
        <p:blipFill>
          <a:blip r:embed="rId9" cstate="screen">
            <a:alphaModFix amt="3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78084" y="2273967"/>
            <a:ext cx="3151333" cy="3151333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0"/>
          <p:cNvSpPr txBox="1">
            <a:spLocks noGrp="1"/>
          </p:cNvSpPr>
          <p:nvPr>
            <p:ph type="ctrTitle" idx="4294967295"/>
          </p:nvPr>
        </p:nvSpPr>
        <p:spPr>
          <a:xfrm>
            <a:off x="6830633" y="335200"/>
            <a:ext cx="4238800" cy="615553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algn="ctr"/>
            <a:r>
              <a:rPr lang="en-US" sz="4000" b="0">
                <a:solidFill>
                  <a:srgbClr val="412999"/>
                </a:solidFill>
              </a:rPr>
              <a:t>HUB</a:t>
            </a:r>
            <a:endParaRPr sz="4000" b="0">
              <a:solidFill>
                <a:srgbClr val="412999"/>
              </a:solidFill>
            </a:endParaRPr>
          </a:p>
        </p:txBody>
      </p:sp>
      <p:pic>
        <p:nvPicPr>
          <p:cNvPr id="122" name="Google Shape;122;p20"/>
          <p:cNvPicPr preferRelativeResize="0"/>
          <p:nvPr/>
        </p:nvPicPr>
        <p:blipFill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7633" y="5763901"/>
            <a:ext cx="464800" cy="456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20"/>
          <p:cNvPicPr preferRelativeResize="0"/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46603" y="1439403"/>
            <a:ext cx="464800" cy="46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20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75429" y="1336203"/>
            <a:ext cx="464800" cy="464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20"/>
          <p:cNvPicPr preferRelativeResize="0"/>
          <p:nvPr/>
        </p:nvPicPr>
        <p:blipFill>
          <a:blip r:embed="rId13" cstate="screen"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8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5300" y="4025300"/>
            <a:ext cx="321733" cy="321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E63C917E-9E5B-F74F-A340-711D92A962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906" y="5808391"/>
            <a:ext cx="795869" cy="3679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61632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4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917F8"/>
      </a:accent1>
      <a:accent2>
        <a:srgbClr val="38006C"/>
      </a:accent2>
      <a:accent3>
        <a:srgbClr val="AC96FF"/>
      </a:accent3>
      <a:accent4>
        <a:srgbClr val="DEDEF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reach_PPT_template" id="{69452113-29C5-C140-A9FE-76E364CEC293}" vid="{5D078E19-805B-FC45-B2BE-3B5DA225113E}"/>
    </a:ext>
  </a:extLst>
</a:theme>
</file>

<file path=ppt/theme/theme2.xml><?xml version="1.0" encoding="utf-8"?>
<a:theme xmlns:a="http://schemas.openxmlformats.org/drawingml/2006/main" name="2_Office Theme">
  <a:themeElements>
    <a:clrScheme name="Custom 47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917F8"/>
      </a:accent1>
      <a:accent2>
        <a:srgbClr val="38006C"/>
      </a:accent2>
      <a:accent3>
        <a:srgbClr val="AC96FF"/>
      </a:accent3>
      <a:accent4>
        <a:srgbClr val="DEDEF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nreach_PPT_template" id="{69452113-29C5-C140-A9FE-76E364CEC293}" vid="{5D078E19-805B-FC45-B2BE-3B5DA225113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7c9212a-7854-4719-975e-d180b6514ed1" xsi:nil="true"/>
    <lcf76f155ced4ddcb4097134ff3c332f xmlns="07852de6-a425-429f-9291-1a2c62d74771">
      <Terms xmlns="http://schemas.microsoft.com/office/infopath/2007/PartnerControls"/>
    </lcf76f155ced4ddcb4097134ff3c332f>
    <SharedWithUsers xmlns="a7c9212a-7854-4719-975e-d180b6514ed1">
      <UserInfo>
        <DisplayName>Anthony Verrons</DisplayName>
        <AccountId>5555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DB04D4D50185468B8626CD387B7067" ma:contentTypeVersion="22" ma:contentTypeDescription="Create a new document." ma:contentTypeScope="" ma:versionID="36a1434efbe7f6c812ac6a95e1298d80">
  <xsd:schema xmlns:xsd="http://www.w3.org/2001/XMLSchema" xmlns:xs="http://www.w3.org/2001/XMLSchema" xmlns:p="http://schemas.microsoft.com/office/2006/metadata/properties" xmlns:ns2="07852de6-a425-429f-9291-1a2c62d74771" xmlns:ns3="a7c9212a-7854-4719-975e-d180b6514ed1" targetNamespace="http://schemas.microsoft.com/office/2006/metadata/properties" ma:root="true" ma:fieldsID="41e4cf43ed72a92425ae1a7129e98e16" ns2:_="" ns3:_="">
    <xsd:import namespace="07852de6-a425-429f-9291-1a2c62d74771"/>
    <xsd:import namespace="a7c9212a-7854-4719-975e-d180b6514e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852de6-a425-429f-9291-1a2c62d7477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1ae109eb-87c3-4e51-b1ec-dff95439379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c9212a-7854-4719-975e-d180b6514ed1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40ddfd9-638a-4bbf-a591-5b83e7672136}" ma:internalName="TaxCatchAll" ma:showField="CatchAllData" ma:web="a7c9212a-7854-4719-975e-d180b6514e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F669CF-D2D4-4442-BD77-A9FA10C3690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F9E43F-B412-4504-8A81-DAC9EC5874D6}">
  <ds:schemaRefs>
    <ds:schemaRef ds:uri="CB67FB0F-49FD-45D2-9CD5-28D8C35A11E5"/>
    <ds:schemaRef ds:uri="cb67fb0f-49fd-45d2-9cd5-28d8c35a11e5"/>
    <ds:schemaRef ds:uri="f3a59fa7-b28d-47cb-95e7-78e1b11cbef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379cc97-d213-45ca-9335-8505da9752cf"/>
    <ds:schemaRef ds:uri="5ebc924d-9653-4ffb-93b5-c8bd3954f7cf"/>
  </ds:schemaRefs>
</ds:datastoreItem>
</file>

<file path=customXml/itemProps3.xml><?xml version="1.0" encoding="utf-8"?>
<ds:datastoreItem xmlns:ds="http://schemas.openxmlformats.org/officeDocument/2006/customXml" ds:itemID="{0841807A-28A5-4F02-8DBE-F3D5A2B8CD31}"/>
</file>

<file path=docMetadata/LabelInfo.xml><?xml version="1.0" encoding="utf-8"?>
<clbl:labelList xmlns:clbl="http://schemas.microsoft.com/office/2020/mipLabelMetadata">
  <clbl:label id="{33733f45-cfce-4d1e-9d17-4adfad5af331}" enabled="0" method="" siteId="{33733f45-cfce-4d1e-9d17-4adfad5af33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1_Office Theme</Template>
  <TotalTime>27728</TotalTime>
  <Words>484</Words>
  <Application>Microsoft Office PowerPoint</Application>
  <PresentationFormat>Widescreen</PresentationFormat>
  <Paragraphs>95</Paragraphs>
  <Slides>18</Slides>
  <Notes>6</Notes>
  <HiddenSlides>0</HiddenSlides>
  <MMClips>1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0" baseType="lpstr">
      <vt:lpstr>1_Office Theme</vt:lpstr>
      <vt:lpstr>2_Office Theme</vt:lpstr>
      <vt:lpstr>PowerPoint Presentation</vt:lpstr>
      <vt:lpstr>LÍDER EUROPEIA DE UCAAS (*)</vt:lpstr>
      <vt:lpstr>FATOS &amp; NUMEROS</vt:lpstr>
      <vt:lpstr> ENRIQUECIDO POR UMA UNICA TECNOLOGIA UNIFICADA</vt:lpstr>
      <vt:lpstr>PowerPoint Presentation</vt:lpstr>
      <vt:lpstr>ALGUNS DE NOSSOS CLIENTES OPERADORAS</vt:lpstr>
      <vt:lpstr>PowerPoint Presentation</vt:lpstr>
      <vt:lpstr>PowerPoint Presentation</vt:lpstr>
      <vt:lpstr>COLABORAÇÃO Desktop e Web-Rtc client</vt:lpstr>
      <vt:lpstr>Portais end user WHITELABEL  </vt:lpstr>
      <vt:lpstr>COLABORAÇÃO Colaboração por vídeo</vt:lpstr>
      <vt:lpstr>MOBILIDADE Mobile client</vt:lpstr>
      <vt:lpstr>PRODUTIVIDADE Call Center e relatórios</vt:lpstr>
      <vt:lpstr>INTEGRAÇÃO CRM </vt:lpstr>
      <vt:lpstr>INTEGRAÇÃO multi-países, convergência fixo-móvel, multi-terminais,   </vt:lpstr>
      <vt:lpstr>PowerPoint Presentation</vt:lpstr>
      <vt:lpstr> AGENTE VIRTUAL OMNI CHANNEL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20200214</dc:title>
  <dc:creator>Alex van Oogen</dc:creator>
  <cp:lastModifiedBy>Ana Paiva</cp:lastModifiedBy>
  <cp:revision>130</cp:revision>
  <dcterms:created xsi:type="dcterms:W3CDTF">2020-03-31T12:29:08Z</dcterms:created>
  <dcterms:modified xsi:type="dcterms:W3CDTF">2024-05-02T15:45:49Z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0x01010039DB04D4D50185468B8626CD387B7067</vt:lpwstr>
  </property>
</Properties>
</file>